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1"/>
  </p:notesMasterIdLst>
  <p:sldIdLst>
    <p:sldId id="256" r:id="rId2"/>
    <p:sldId id="258" r:id="rId3"/>
    <p:sldId id="259" r:id="rId4"/>
    <p:sldId id="260" r:id="rId5"/>
    <p:sldId id="261" r:id="rId6"/>
    <p:sldId id="262" r:id="rId7"/>
    <p:sldId id="263" r:id="rId8"/>
    <p:sldId id="265" r:id="rId9"/>
    <p:sldId id="266" r:id="rId10"/>
    <p:sldId id="267" r:id="rId11"/>
    <p:sldId id="278" r:id="rId12"/>
    <p:sldId id="268" r:id="rId13"/>
    <p:sldId id="269" r:id="rId14"/>
    <p:sldId id="272" r:id="rId15"/>
    <p:sldId id="273" r:id="rId16"/>
    <p:sldId id="275" r:id="rId17"/>
    <p:sldId id="276" r:id="rId18"/>
    <p:sldId id="277" r:id="rId19"/>
    <p:sldId id="274"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781"/>
    <p:restoredTop sz="76489" autoAdjust="0"/>
  </p:normalViewPr>
  <p:slideViewPr>
    <p:cSldViewPr snapToGrid="0" snapToObjects="1">
      <p:cViewPr>
        <p:scale>
          <a:sx n="102" d="100"/>
          <a:sy n="102" d="100"/>
        </p:scale>
        <p:origin x="144" y="5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DA4B2A1-291F-2847-A2E4-1E481FC8618C}" type="datetimeFigureOut">
              <a:rPr lang="en-US" smtClean="0"/>
              <a:t>4/22/19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A1DFCC6-8E61-FE41-89FF-15E89E890809}" type="slidenum">
              <a:rPr lang="en-US" smtClean="0"/>
              <a:t>‹#›</a:t>
            </a:fld>
            <a:endParaRPr lang="en-US"/>
          </a:p>
        </p:txBody>
      </p:sp>
    </p:spTree>
    <p:extLst>
      <p:ext uri="{BB962C8B-B14F-4D97-AF65-F5344CB8AC3E}">
        <p14:creationId xmlns:p14="http://schemas.microsoft.com/office/powerpoint/2010/main" val="1970771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Dual aspect of DA. MOTIVATIONAL side of performance, regardless of motivation.</a:t>
            </a:r>
          </a:p>
        </p:txBody>
      </p:sp>
      <p:sp>
        <p:nvSpPr>
          <p:cNvPr id="4" name="Slide Number Placeholder 3"/>
          <p:cNvSpPr>
            <a:spLocks noGrp="1"/>
          </p:cNvSpPr>
          <p:nvPr>
            <p:ph type="sldNum" sz="quarter" idx="5"/>
          </p:nvPr>
        </p:nvSpPr>
        <p:spPr/>
        <p:txBody>
          <a:bodyPr/>
          <a:lstStyle/>
          <a:p>
            <a:fld id="{5A1DFCC6-8E61-FE41-89FF-15E89E890809}" type="slidenum">
              <a:rPr lang="en-US" smtClean="0"/>
              <a:t>2</a:t>
            </a:fld>
            <a:endParaRPr lang="en-US"/>
          </a:p>
        </p:txBody>
      </p:sp>
    </p:spTree>
    <p:extLst>
      <p:ext uri="{BB962C8B-B14F-4D97-AF65-F5344CB8AC3E}">
        <p14:creationId xmlns:p14="http://schemas.microsoft.com/office/powerpoint/2010/main" val="23834869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A1DFCC6-8E61-FE41-89FF-15E89E890809}" type="slidenum">
              <a:rPr lang="en-US" smtClean="0"/>
              <a:t>12</a:t>
            </a:fld>
            <a:endParaRPr lang="en-US"/>
          </a:p>
        </p:txBody>
      </p:sp>
    </p:spTree>
    <p:extLst>
      <p:ext uri="{BB962C8B-B14F-4D97-AF65-F5344CB8AC3E}">
        <p14:creationId xmlns:p14="http://schemas.microsoft.com/office/powerpoint/2010/main" val="10158479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EACH OF THESE BARS REPRESENTS AN EXPERIMENT</a:t>
            </a:r>
          </a:p>
          <a:p>
            <a:endParaRPr lang="en-US" dirty="0"/>
          </a:p>
          <a:p>
            <a:r>
              <a:rPr lang="en-US" dirty="0"/>
              <a:t>Version 1: preview shown for 3 seconds, 8 second progress bar</a:t>
            </a:r>
          </a:p>
          <a:p>
            <a:r>
              <a:rPr lang="en-US" dirty="0"/>
              <a:t>V02: Gamble preview was shorter, 1 sec shorter progress bar, some aesthetic changes, </a:t>
            </a:r>
            <a:r>
              <a:rPr lang="en-US" dirty="0" err="1"/>
              <a:t>sfn</a:t>
            </a:r>
            <a:r>
              <a:rPr lang="en-US" dirty="0"/>
              <a:t> shown</a:t>
            </a:r>
          </a:p>
          <a:p>
            <a:r>
              <a:rPr lang="en-US" dirty="0"/>
              <a:t>V03: No preview, instrumental y/n choice in 1.5 seconds</a:t>
            </a:r>
          </a:p>
          <a:p>
            <a:r>
              <a:rPr lang="en-US" dirty="0"/>
              <a:t>V04: Spacebar to ignore</a:t>
            </a:r>
          </a:p>
          <a:p>
            <a:r>
              <a:rPr lang="en-US" dirty="0"/>
              <a:t>V05: Color gamble, </a:t>
            </a:r>
            <a:r>
              <a:rPr lang="en-US" sz="1200" dirty="0"/>
              <a:t>gamble may be colored blue (</a:t>
            </a:r>
            <a:r>
              <a:rPr lang="en-US" sz="1200" dirty="0" err="1"/>
              <a:t>activeTrial</a:t>
            </a:r>
            <a:r>
              <a:rPr lang="en-US" sz="1200" dirty="0"/>
              <a:t>) or orange (</a:t>
            </a:r>
            <a:r>
              <a:rPr lang="en-US" sz="1200" dirty="0" err="1"/>
              <a:t>ignoreTrial</a:t>
            </a:r>
            <a:r>
              <a:rPr lang="en-US" sz="1200" dirty="0"/>
              <a:t>). For blue gambles, pressing spacebar == gamble. For orange gambles, pressing spacebar == ignores gamble. Each trial’ gamble color for every participant is stochastic.  Preview is 3 sec.</a:t>
            </a:r>
          </a:p>
          <a:p>
            <a:r>
              <a:rPr lang="en-US" sz="1200" dirty="0"/>
              <a:t>V06: </a:t>
            </a:r>
            <a:r>
              <a:rPr lang="en-US" sz="1200" dirty="0" err="1"/>
              <a:t>ResponseMapping</a:t>
            </a:r>
            <a:r>
              <a:rPr lang="en-US" sz="1200" dirty="0"/>
              <a:t>, they have to press a or l depending on which side of the screen its on.</a:t>
            </a:r>
          </a:p>
          <a:p>
            <a:r>
              <a:rPr lang="en-US" sz="1200" dirty="0"/>
              <a:t>V07: same thing but with a gamble preview of 3 sec</a:t>
            </a:r>
          </a:p>
          <a:p>
            <a:r>
              <a:rPr lang="en-US" sz="1200" dirty="0"/>
              <a:t>V08: 5 sec gamble bar, not binned anymore, press spacebar (this is now instrumental ramp)</a:t>
            </a:r>
          </a:p>
          <a:p>
            <a:r>
              <a:rPr lang="en-US" sz="1200" dirty="0"/>
              <a:t>V09: instrumental forced choice, driving progress bar forward..</a:t>
            </a:r>
            <a:endParaRPr lang="en-US" dirty="0"/>
          </a:p>
        </p:txBody>
      </p:sp>
      <p:sp>
        <p:nvSpPr>
          <p:cNvPr id="4" name="Slide Number Placeholder 3"/>
          <p:cNvSpPr>
            <a:spLocks noGrp="1"/>
          </p:cNvSpPr>
          <p:nvPr>
            <p:ph type="sldNum" sz="quarter" idx="5"/>
          </p:nvPr>
        </p:nvSpPr>
        <p:spPr/>
        <p:txBody>
          <a:bodyPr/>
          <a:lstStyle/>
          <a:p>
            <a:fld id="{5A1DFCC6-8E61-FE41-89FF-15E89E890809}" type="slidenum">
              <a:rPr lang="en-US" smtClean="0"/>
              <a:t>13</a:t>
            </a:fld>
            <a:endParaRPr lang="en-US"/>
          </a:p>
        </p:txBody>
      </p:sp>
    </p:spTree>
    <p:extLst>
      <p:ext uri="{BB962C8B-B14F-4D97-AF65-F5344CB8AC3E}">
        <p14:creationId xmlns:p14="http://schemas.microsoft.com/office/powerpoint/2010/main" val="8002094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A1DFCC6-8E61-FE41-89FF-15E89E890809}" type="slidenum">
              <a:rPr lang="en-US" smtClean="0"/>
              <a:t>14</a:t>
            </a:fld>
            <a:endParaRPr lang="en-US"/>
          </a:p>
        </p:txBody>
      </p:sp>
    </p:spTree>
    <p:extLst>
      <p:ext uri="{BB962C8B-B14F-4D97-AF65-F5344CB8AC3E}">
        <p14:creationId xmlns:p14="http://schemas.microsoft.com/office/powerpoint/2010/main" val="13716212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Collaboration with Dr. Wael Assad</a:t>
            </a:r>
          </a:p>
          <a:p>
            <a:endParaRPr lang="en-US" dirty="0"/>
          </a:p>
          <a:p>
            <a:r>
              <a:rPr lang="en-US" dirty="0"/>
              <a:t>Lesioning the </a:t>
            </a:r>
            <a:r>
              <a:rPr lang="en-US" dirty="0" err="1"/>
              <a:t>stn</a:t>
            </a:r>
            <a:r>
              <a:rPr lang="en-US" dirty="0"/>
              <a:t> with high frequency stim though it’s controversial exactly what it’s doing. High duration high frequency </a:t>
            </a:r>
            <a:r>
              <a:rPr lang="en-US" i="1" dirty="0"/>
              <a:t>looks</a:t>
            </a:r>
            <a:r>
              <a:rPr lang="en-US" dirty="0"/>
              <a:t> like it lesions and thus reduces the output of this global brake pedal. STN implicated in control/potentially model-free like behavior. STN = recruitment of control behavior via </a:t>
            </a:r>
            <a:r>
              <a:rPr lang="en-US" dirty="0" err="1"/>
              <a:t>Wiecki</a:t>
            </a:r>
            <a:r>
              <a:rPr lang="en-US" dirty="0"/>
              <a:t> and Frank 2013. Active during conflict.</a:t>
            </a:r>
          </a:p>
          <a:p>
            <a:endParaRPr lang="en-US" dirty="0"/>
          </a:p>
          <a:p>
            <a:r>
              <a:rPr lang="en-US" dirty="0"/>
              <a:t>DBS affects decision threshold or drift rate?</a:t>
            </a:r>
          </a:p>
          <a:p>
            <a:endParaRPr lang="en-US" dirty="0"/>
          </a:p>
          <a:p>
            <a:r>
              <a:rPr lang="en-US" dirty="0"/>
              <a:t>High DA = </a:t>
            </a:r>
          </a:p>
          <a:p>
            <a:endParaRPr lang="en-US" dirty="0"/>
          </a:p>
          <a:p>
            <a:r>
              <a:rPr lang="en-US" dirty="0"/>
              <a:t>STN projects to the DA system. </a:t>
            </a:r>
            <a:r>
              <a:rPr lang="en-US" dirty="0" err="1"/>
              <a:t>Disciminate</a:t>
            </a:r>
            <a:r>
              <a:rPr lang="en-US" dirty="0"/>
              <a:t> between orthogonal systems: </a:t>
            </a:r>
          </a:p>
          <a:p>
            <a:endParaRPr lang="en-US" dirty="0"/>
          </a:p>
          <a:p>
            <a:r>
              <a:rPr lang="en-US" dirty="0"/>
              <a:t>Does DBS affect cost/</a:t>
            </a:r>
            <a:r>
              <a:rPr lang="en-US" dirty="0" err="1"/>
              <a:t>beneft</a:t>
            </a:r>
            <a:r>
              <a:rPr lang="en-US" dirty="0"/>
              <a:t> or does it </a:t>
            </a:r>
          </a:p>
        </p:txBody>
      </p:sp>
      <p:sp>
        <p:nvSpPr>
          <p:cNvPr id="4" name="Slide Number Placeholder 3"/>
          <p:cNvSpPr>
            <a:spLocks noGrp="1"/>
          </p:cNvSpPr>
          <p:nvPr>
            <p:ph type="sldNum" sz="quarter" idx="5"/>
          </p:nvPr>
        </p:nvSpPr>
        <p:spPr/>
        <p:txBody>
          <a:bodyPr/>
          <a:lstStyle/>
          <a:p>
            <a:fld id="{5A1DFCC6-8E61-FE41-89FF-15E89E890809}" type="slidenum">
              <a:rPr lang="en-US" smtClean="0"/>
              <a:t>15</a:t>
            </a:fld>
            <a:endParaRPr lang="en-US"/>
          </a:p>
        </p:txBody>
      </p:sp>
    </p:spTree>
    <p:extLst>
      <p:ext uri="{BB962C8B-B14F-4D97-AF65-F5344CB8AC3E}">
        <p14:creationId xmlns:p14="http://schemas.microsoft.com/office/powerpoint/2010/main" val="15192951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STN high frequency stimulation increases impulsive choice and decreases RT. Interacting with individual differences?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 potential models: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Decreasing choice threshold?  Bias towards reward, change perception of costs and benefits?</a:t>
            </a:r>
          </a:p>
          <a:p>
            <a:endParaRPr lang="en-US" dirty="0"/>
          </a:p>
        </p:txBody>
      </p:sp>
      <p:sp>
        <p:nvSpPr>
          <p:cNvPr id="4" name="Slide Number Placeholder 3"/>
          <p:cNvSpPr>
            <a:spLocks noGrp="1"/>
          </p:cNvSpPr>
          <p:nvPr>
            <p:ph type="sldNum" sz="quarter" idx="5"/>
          </p:nvPr>
        </p:nvSpPr>
        <p:spPr/>
        <p:txBody>
          <a:bodyPr/>
          <a:lstStyle/>
          <a:p>
            <a:fld id="{5A1DFCC6-8E61-FE41-89FF-15E89E890809}" type="slidenum">
              <a:rPr lang="en-US" smtClean="0"/>
              <a:t>16</a:t>
            </a:fld>
            <a:endParaRPr lang="en-US"/>
          </a:p>
        </p:txBody>
      </p:sp>
    </p:spTree>
    <p:extLst>
      <p:ext uri="{BB962C8B-B14F-4D97-AF65-F5344CB8AC3E}">
        <p14:creationId xmlns:p14="http://schemas.microsoft.com/office/powerpoint/2010/main" val="14887561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There’s a reason I said tend. Depends drastically on individual differences and frequency and amplitude and length of time stimulated.</a:t>
            </a:r>
          </a:p>
          <a:p>
            <a:endParaRPr lang="en-US" dirty="0"/>
          </a:p>
          <a:p>
            <a:r>
              <a:rPr lang="en-US" dirty="0"/>
              <a:t>Dopamine and eye blink rate are related. Lots of other things affect eye blink rate too though. The idea is to see which parameters affect eye blink rate the most (assuming that’s the biggest effect) and then use those parameters during a gambling task.</a:t>
            </a:r>
          </a:p>
        </p:txBody>
      </p:sp>
      <p:sp>
        <p:nvSpPr>
          <p:cNvPr id="4" name="Slide Number Placeholder 3"/>
          <p:cNvSpPr>
            <a:spLocks noGrp="1"/>
          </p:cNvSpPr>
          <p:nvPr>
            <p:ph type="sldNum" sz="quarter" idx="5"/>
          </p:nvPr>
        </p:nvSpPr>
        <p:spPr/>
        <p:txBody>
          <a:bodyPr/>
          <a:lstStyle/>
          <a:p>
            <a:fld id="{5A1DFCC6-8E61-FE41-89FF-15E89E890809}" type="slidenum">
              <a:rPr lang="en-US" smtClean="0"/>
              <a:t>17</a:t>
            </a:fld>
            <a:endParaRPr lang="en-US"/>
          </a:p>
        </p:txBody>
      </p:sp>
    </p:spTree>
    <p:extLst>
      <p:ext uri="{BB962C8B-B14F-4D97-AF65-F5344CB8AC3E}">
        <p14:creationId xmlns:p14="http://schemas.microsoft.com/office/powerpoint/2010/main" val="1408304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a task that quantifies risk-taking behavior AND motor output. </a:t>
            </a:r>
          </a:p>
        </p:txBody>
      </p:sp>
      <p:sp>
        <p:nvSpPr>
          <p:cNvPr id="4" name="Slide Number Placeholder 3"/>
          <p:cNvSpPr>
            <a:spLocks noGrp="1"/>
          </p:cNvSpPr>
          <p:nvPr>
            <p:ph type="sldNum" sz="quarter" idx="5"/>
          </p:nvPr>
        </p:nvSpPr>
        <p:spPr/>
        <p:txBody>
          <a:bodyPr/>
          <a:lstStyle/>
          <a:p>
            <a:fld id="{5A1DFCC6-8E61-FE41-89FF-15E89E890809}" type="slidenum">
              <a:rPr lang="en-US" smtClean="0"/>
              <a:t>18</a:t>
            </a:fld>
            <a:endParaRPr lang="en-US"/>
          </a:p>
        </p:txBody>
      </p:sp>
    </p:spTree>
    <p:extLst>
      <p:ext uri="{BB962C8B-B14F-4D97-AF65-F5344CB8AC3E}">
        <p14:creationId xmlns:p14="http://schemas.microsoft.com/office/powerpoint/2010/main" val="12491456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A1DFCC6-8E61-FE41-89FF-15E89E890809}" type="slidenum">
              <a:rPr lang="en-US" smtClean="0"/>
              <a:t>19</a:t>
            </a:fld>
            <a:endParaRPr lang="en-US"/>
          </a:p>
        </p:txBody>
      </p:sp>
    </p:spTree>
    <p:extLst>
      <p:ext uri="{BB962C8B-B14F-4D97-AF65-F5344CB8AC3E}">
        <p14:creationId xmlns:p14="http://schemas.microsoft.com/office/powerpoint/2010/main" val="23689315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A1DFCC6-8E61-FE41-89FF-15E89E890809}" type="slidenum">
              <a:rPr lang="en-US" smtClean="0"/>
              <a:t>3</a:t>
            </a:fld>
            <a:endParaRPr lang="en-US"/>
          </a:p>
        </p:txBody>
      </p:sp>
    </p:spTree>
    <p:extLst>
      <p:ext uri="{BB962C8B-B14F-4D97-AF65-F5344CB8AC3E}">
        <p14:creationId xmlns:p14="http://schemas.microsoft.com/office/powerpoint/2010/main" val="27592670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OpAL</a:t>
            </a:r>
            <a:r>
              <a:rPr lang="en-US" dirty="0"/>
              <a:t> integrates the two purposes of DA I mentioned at the first slide: learning and choice and says that they’re not independent at all, they actually interact with one another. If it was just straight vigor, doesn’t change in preference. </a:t>
            </a:r>
          </a:p>
        </p:txBody>
      </p:sp>
      <p:sp>
        <p:nvSpPr>
          <p:cNvPr id="4" name="Slide Number Placeholder 3"/>
          <p:cNvSpPr>
            <a:spLocks noGrp="1"/>
          </p:cNvSpPr>
          <p:nvPr>
            <p:ph type="sldNum" sz="quarter" idx="5"/>
          </p:nvPr>
        </p:nvSpPr>
        <p:spPr/>
        <p:txBody>
          <a:bodyPr/>
          <a:lstStyle/>
          <a:p>
            <a:fld id="{5A1DFCC6-8E61-FE41-89FF-15E89E890809}" type="slidenum">
              <a:rPr lang="en-US" smtClean="0"/>
              <a:t>4</a:t>
            </a:fld>
            <a:endParaRPr lang="en-US"/>
          </a:p>
        </p:txBody>
      </p:sp>
    </p:spTree>
    <p:extLst>
      <p:ext uri="{BB962C8B-B14F-4D97-AF65-F5344CB8AC3E}">
        <p14:creationId xmlns:p14="http://schemas.microsoft.com/office/powerpoint/2010/main" val="6662213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Pramipexole – dopamine agonist</a:t>
            </a:r>
            <a:endParaRPr lang="en-US" dirty="0"/>
          </a:p>
          <a:p>
            <a:endParaRPr lang="en-US" dirty="0"/>
          </a:p>
          <a:p>
            <a:r>
              <a:rPr lang="en-US" dirty="0"/>
              <a:t>Coffee, tea example? Gambles are a good way to probe this as they offer an unambiguous higher reward with a higher potential loss. Explain </a:t>
            </a:r>
          </a:p>
        </p:txBody>
      </p:sp>
      <p:sp>
        <p:nvSpPr>
          <p:cNvPr id="4" name="Slide Number Placeholder 3"/>
          <p:cNvSpPr>
            <a:spLocks noGrp="1"/>
          </p:cNvSpPr>
          <p:nvPr>
            <p:ph type="sldNum" sz="quarter" idx="5"/>
          </p:nvPr>
        </p:nvSpPr>
        <p:spPr/>
        <p:txBody>
          <a:bodyPr/>
          <a:lstStyle/>
          <a:p>
            <a:fld id="{5A1DFCC6-8E61-FE41-89FF-15E89E890809}" type="slidenum">
              <a:rPr lang="en-US" smtClean="0"/>
              <a:t>5</a:t>
            </a:fld>
            <a:endParaRPr lang="en-US"/>
          </a:p>
        </p:txBody>
      </p:sp>
    </p:spTree>
    <p:extLst>
      <p:ext uri="{BB962C8B-B14F-4D97-AF65-F5344CB8AC3E}">
        <p14:creationId xmlns:p14="http://schemas.microsoft.com/office/powerpoint/2010/main" val="25854555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idea is to get a behavioral measure that such a ramp exists, get data consistent with a ramp and then we could manipulate DA levels pharmacologically. We are NOT saying this has to be BECAUSE of DA. </a:t>
            </a:r>
          </a:p>
        </p:txBody>
      </p:sp>
      <p:sp>
        <p:nvSpPr>
          <p:cNvPr id="4" name="Slide Number Placeholder 3"/>
          <p:cNvSpPr>
            <a:spLocks noGrp="1"/>
          </p:cNvSpPr>
          <p:nvPr>
            <p:ph type="sldNum" sz="quarter" idx="5"/>
          </p:nvPr>
        </p:nvSpPr>
        <p:spPr/>
        <p:txBody>
          <a:bodyPr/>
          <a:lstStyle/>
          <a:p>
            <a:fld id="{5A1DFCC6-8E61-FE41-89FF-15E89E890809}" type="slidenum">
              <a:rPr lang="en-US" smtClean="0"/>
              <a:t>6</a:t>
            </a:fld>
            <a:endParaRPr lang="en-US"/>
          </a:p>
        </p:txBody>
      </p:sp>
    </p:spTree>
    <p:extLst>
      <p:ext uri="{BB962C8B-B14F-4D97-AF65-F5344CB8AC3E}">
        <p14:creationId xmlns:p14="http://schemas.microsoft.com/office/powerpoint/2010/main" val="5690293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really the question. IS A RAMP APPEARING?</a:t>
            </a:r>
          </a:p>
          <a:p>
            <a:endParaRPr lang="en-US" dirty="0"/>
          </a:p>
          <a:p>
            <a:r>
              <a:rPr lang="en-US" dirty="0"/>
              <a:t>I WILL SHOW YOU ONE VERSION OF MANY.</a:t>
            </a:r>
          </a:p>
        </p:txBody>
      </p:sp>
      <p:sp>
        <p:nvSpPr>
          <p:cNvPr id="4" name="Slide Number Placeholder 3"/>
          <p:cNvSpPr>
            <a:spLocks noGrp="1"/>
          </p:cNvSpPr>
          <p:nvPr>
            <p:ph type="sldNum" sz="quarter" idx="5"/>
          </p:nvPr>
        </p:nvSpPr>
        <p:spPr/>
        <p:txBody>
          <a:bodyPr/>
          <a:lstStyle/>
          <a:p>
            <a:fld id="{5A1DFCC6-8E61-FE41-89FF-15E89E890809}" type="slidenum">
              <a:rPr lang="en-US" smtClean="0"/>
              <a:t>7</a:t>
            </a:fld>
            <a:endParaRPr lang="en-US"/>
          </a:p>
        </p:txBody>
      </p:sp>
    </p:spTree>
    <p:extLst>
      <p:ext uri="{BB962C8B-B14F-4D97-AF65-F5344CB8AC3E}">
        <p14:creationId xmlns:p14="http://schemas.microsoft.com/office/powerpoint/2010/main" val="13646870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Deadline to gamble is the same for each bin. There is NO learning and one gamble is actually paid at the end of experiment.</a:t>
            </a:r>
          </a:p>
        </p:txBody>
      </p:sp>
      <p:sp>
        <p:nvSpPr>
          <p:cNvPr id="4" name="Slide Number Placeholder 3"/>
          <p:cNvSpPr>
            <a:spLocks noGrp="1"/>
          </p:cNvSpPr>
          <p:nvPr>
            <p:ph type="sldNum" sz="quarter" idx="5"/>
          </p:nvPr>
        </p:nvSpPr>
        <p:spPr/>
        <p:txBody>
          <a:bodyPr/>
          <a:lstStyle/>
          <a:p>
            <a:fld id="{5A1DFCC6-8E61-FE41-89FF-15E89E890809}" type="slidenum">
              <a:rPr lang="en-US" smtClean="0"/>
              <a:t>9</a:t>
            </a:fld>
            <a:endParaRPr lang="en-US"/>
          </a:p>
        </p:txBody>
      </p:sp>
    </p:spTree>
    <p:extLst>
      <p:ext uri="{BB962C8B-B14F-4D97-AF65-F5344CB8AC3E}">
        <p14:creationId xmlns:p14="http://schemas.microsoft.com/office/powerpoint/2010/main" val="154052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is one version to get an idea of the data that each experiment can produce. Green is putative </a:t>
            </a:r>
            <a:r>
              <a:rPr lang="en-US" dirty="0" err="1"/>
              <a:t>striatial</a:t>
            </a:r>
            <a:r>
              <a:rPr lang="en-US" dirty="0"/>
              <a:t> DA.</a:t>
            </a:r>
          </a:p>
          <a:p>
            <a:endParaRPr lang="en-US" dirty="0"/>
          </a:p>
        </p:txBody>
      </p:sp>
      <p:sp>
        <p:nvSpPr>
          <p:cNvPr id="4" name="Slide Number Placeholder 3"/>
          <p:cNvSpPr>
            <a:spLocks noGrp="1"/>
          </p:cNvSpPr>
          <p:nvPr>
            <p:ph type="sldNum" sz="quarter" idx="5"/>
          </p:nvPr>
        </p:nvSpPr>
        <p:spPr/>
        <p:txBody>
          <a:bodyPr/>
          <a:lstStyle/>
          <a:p>
            <a:fld id="{5A1DFCC6-8E61-FE41-89FF-15E89E890809}" type="slidenum">
              <a:rPr lang="en-US" smtClean="0"/>
              <a:t>10</a:t>
            </a:fld>
            <a:endParaRPr lang="en-US"/>
          </a:p>
        </p:txBody>
      </p:sp>
    </p:spTree>
    <p:extLst>
      <p:ext uri="{BB962C8B-B14F-4D97-AF65-F5344CB8AC3E}">
        <p14:creationId xmlns:p14="http://schemas.microsoft.com/office/powerpoint/2010/main" val="2196696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higher the bar on the left, the more someone gambled. The higher the bar is on the right, the more times they gambled on high value trials and not much on low value trials.</a:t>
            </a:r>
          </a:p>
        </p:txBody>
      </p:sp>
      <p:sp>
        <p:nvSpPr>
          <p:cNvPr id="4" name="Slide Number Placeholder 3"/>
          <p:cNvSpPr>
            <a:spLocks noGrp="1"/>
          </p:cNvSpPr>
          <p:nvPr>
            <p:ph type="sldNum" sz="quarter" idx="5"/>
          </p:nvPr>
        </p:nvSpPr>
        <p:spPr/>
        <p:txBody>
          <a:bodyPr/>
          <a:lstStyle/>
          <a:p>
            <a:fld id="{5A1DFCC6-8E61-FE41-89FF-15E89E890809}" type="slidenum">
              <a:rPr lang="en-US" smtClean="0"/>
              <a:t>11</a:t>
            </a:fld>
            <a:endParaRPr lang="en-US"/>
          </a:p>
        </p:txBody>
      </p:sp>
    </p:spTree>
    <p:extLst>
      <p:ext uri="{BB962C8B-B14F-4D97-AF65-F5344CB8AC3E}">
        <p14:creationId xmlns:p14="http://schemas.microsoft.com/office/powerpoint/2010/main" val="10139691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5FA358-8B49-2E42-AD8E-6789C182BEF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4EAE789-3C12-C44D-9F5C-D4F96B6FD18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9DFCA70-E5CD-234F-8005-2C0919F82BDA}"/>
              </a:ext>
            </a:extLst>
          </p:cNvPr>
          <p:cNvSpPr>
            <a:spLocks noGrp="1"/>
          </p:cNvSpPr>
          <p:nvPr>
            <p:ph type="dt" sz="half" idx="10"/>
          </p:nvPr>
        </p:nvSpPr>
        <p:spPr/>
        <p:txBody>
          <a:bodyPr/>
          <a:lstStyle/>
          <a:p>
            <a:fld id="{8065BDE9-2AA4-644F-9DF7-47A33DF3BA8B}" type="datetimeFigureOut">
              <a:rPr lang="en-US" smtClean="0"/>
              <a:t>4/22/19</a:t>
            </a:fld>
            <a:endParaRPr lang="en-US"/>
          </a:p>
        </p:txBody>
      </p:sp>
      <p:sp>
        <p:nvSpPr>
          <p:cNvPr id="5" name="Footer Placeholder 4">
            <a:extLst>
              <a:ext uri="{FF2B5EF4-FFF2-40B4-BE49-F238E27FC236}">
                <a16:creationId xmlns:a16="http://schemas.microsoft.com/office/drawing/2014/main" id="{E0588E3C-0A5B-0247-8B4D-E91CE6B4836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6EE4D00-5DEC-C94A-97F8-26D7F728FFFF}"/>
              </a:ext>
            </a:extLst>
          </p:cNvPr>
          <p:cNvSpPr>
            <a:spLocks noGrp="1"/>
          </p:cNvSpPr>
          <p:nvPr>
            <p:ph type="sldNum" sz="quarter" idx="12"/>
          </p:nvPr>
        </p:nvSpPr>
        <p:spPr/>
        <p:txBody>
          <a:bodyPr/>
          <a:lstStyle/>
          <a:p>
            <a:fld id="{43FFACA8-45A7-7543-BFD7-D5EB8D3201F7}" type="slidenum">
              <a:rPr lang="en-US" smtClean="0"/>
              <a:t>‹#›</a:t>
            </a:fld>
            <a:endParaRPr lang="en-US"/>
          </a:p>
        </p:txBody>
      </p:sp>
    </p:spTree>
    <p:extLst>
      <p:ext uri="{BB962C8B-B14F-4D97-AF65-F5344CB8AC3E}">
        <p14:creationId xmlns:p14="http://schemas.microsoft.com/office/powerpoint/2010/main" val="36111014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094A9-CED6-F64B-9315-F7417D063EB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9A589F6-2420-9245-8D8F-334D50CE642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E779CA9-1101-624A-BE91-1BB6BA648BA6}"/>
              </a:ext>
            </a:extLst>
          </p:cNvPr>
          <p:cNvSpPr>
            <a:spLocks noGrp="1"/>
          </p:cNvSpPr>
          <p:nvPr>
            <p:ph type="dt" sz="half" idx="10"/>
          </p:nvPr>
        </p:nvSpPr>
        <p:spPr/>
        <p:txBody>
          <a:bodyPr/>
          <a:lstStyle/>
          <a:p>
            <a:fld id="{8065BDE9-2AA4-644F-9DF7-47A33DF3BA8B}" type="datetimeFigureOut">
              <a:rPr lang="en-US" smtClean="0"/>
              <a:t>4/22/19</a:t>
            </a:fld>
            <a:endParaRPr lang="en-US"/>
          </a:p>
        </p:txBody>
      </p:sp>
      <p:sp>
        <p:nvSpPr>
          <p:cNvPr id="5" name="Footer Placeholder 4">
            <a:extLst>
              <a:ext uri="{FF2B5EF4-FFF2-40B4-BE49-F238E27FC236}">
                <a16:creationId xmlns:a16="http://schemas.microsoft.com/office/drawing/2014/main" id="{6C137A1B-69EE-7B4A-BF81-1FB2AD28F36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9707B0E-C854-354E-BFB6-62CAF201D064}"/>
              </a:ext>
            </a:extLst>
          </p:cNvPr>
          <p:cNvSpPr>
            <a:spLocks noGrp="1"/>
          </p:cNvSpPr>
          <p:nvPr>
            <p:ph type="sldNum" sz="quarter" idx="12"/>
          </p:nvPr>
        </p:nvSpPr>
        <p:spPr/>
        <p:txBody>
          <a:bodyPr/>
          <a:lstStyle/>
          <a:p>
            <a:fld id="{43FFACA8-45A7-7543-BFD7-D5EB8D3201F7}" type="slidenum">
              <a:rPr lang="en-US" smtClean="0"/>
              <a:t>‹#›</a:t>
            </a:fld>
            <a:endParaRPr lang="en-US"/>
          </a:p>
        </p:txBody>
      </p:sp>
    </p:spTree>
    <p:extLst>
      <p:ext uri="{BB962C8B-B14F-4D97-AF65-F5344CB8AC3E}">
        <p14:creationId xmlns:p14="http://schemas.microsoft.com/office/powerpoint/2010/main" val="36824750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BD79179-D4D8-8246-9470-7F2B52E24E3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A20C136-B94B-1B4A-9DF4-29DD0F96875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3360DDD-4ACD-B948-8886-889AFBF35E99}"/>
              </a:ext>
            </a:extLst>
          </p:cNvPr>
          <p:cNvSpPr>
            <a:spLocks noGrp="1"/>
          </p:cNvSpPr>
          <p:nvPr>
            <p:ph type="dt" sz="half" idx="10"/>
          </p:nvPr>
        </p:nvSpPr>
        <p:spPr/>
        <p:txBody>
          <a:bodyPr/>
          <a:lstStyle/>
          <a:p>
            <a:fld id="{8065BDE9-2AA4-644F-9DF7-47A33DF3BA8B}" type="datetimeFigureOut">
              <a:rPr lang="en-US" smtClean="0"/>
              <a:t>4/22/19</a:t>
            </a:fld>
            <a:endParaRPr lang="en-US"/>
          </a:p>
        </p:txBody>
      </p:sp>
      <p:sp>
        <p:nvSpPr>
          <p:cNvPr id="5" name="Footer Placeholder 4">
            <a:extLst>
              <a:ext uri="{FF2B5EF4-FFF2-40B4-BE49-F238E27FC236}">
                <a16:creationId xmlns:a16="http://schemas.microsoft.com/office/drawing/2014/main" id="{A8621F80-05D0-234F-8D3A-85C2B1ED8E4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3771754-F9C1-A346-BEA2-799ECE671F03}"/>
              </a:ext>
            </a:extLst>
          </p:cNvPr>
          <p:cNvSpPr>
            <a:spLocks noGrp="1"/>
          </p:cNvSpPr>
          <p:nvPr>
            <p:ph type="sldNum" sz="quarter" idx="12"/>
          </p:nvPr>
        </p:nvSpPr>
        <p:spPr/>
        <p:txBody>
          <a:bodyPr/>
          <a:lstStyle/>
          <a:p>
            <a:fld id="{43FFACA8-45A7-7543-BFD7-D5EB8D3201F7}" type="slidenum">
              <a:rPr lang="en-US" smtClean="0"/>
              <a:t>‹#›</a:t>
            </a:fld>
            <a:endParaRPr lang="en-US"/>
          </a:p>
        </p:txBody>
      </p:sp>
    </p:spTree>
    <p:extLst>
      <p:ext uri="{BB962C8B-B14F-4D97-AF65-F5344CB8AC3E}">
        <p14:creationId xmlns:p14="http://schemas.microsoft.com/office/powerpoint/2010/main" val="8041260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FD5FBB-D255-DB44-A8CE-C8E8050D556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64F31E9-4D07-7C4D-8C34-6567A461007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0E0CB2C-D33C-3F45-A16B-08BF2FBAC7B9}"/>
              </a:ext>
            </a:extLst>
          </p:cNvPr>
          <p:cNvSpPr>
            <a:spLocks noGrp="1"/>
          </p:cNvSpPr>
          <p:nvPr>
            <p:ph type="dt" sz="half" idx="10"/>
          </p:nvPr>
        </p:nvSpPr>
        <p:spPr/>
        <p:txBody>
          <a:bodyPr/>
          <a:lstStyle/>
          <a:p>
            <a:fld id="{8065BDE9-2AA4-644F-9DF7-47A33DF3BA8B}" type="datetimeFigureOut">
              <a:rPr lang="en-US" smtClean="0"/>
              <a:t>4/22/19</a:t>
            </a:fld>
            <a:endParaRPr lang="en-US"/>
          </a:p>
        </p:txBody>
      </p:sp>
      <p:sp>
        <p:nvSpPr>
          <p:cNvPr id="5" name="Footer Placeholder 4">
            <a:extLst>
              <a:ext uri="{FF2B5EF4-FFF2-40B4-BE49-F238E27FC236}">
                <a16:creationId xmlns:a16="http://schemas.microsoft.com/office/drawing/2014/main" id="{9C403B81-813B-5F4A-9824-8925A4A5697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2EC6FE2-F361-E74F-A026-D1A5272D2B9E}"/>
              </a:ext>
            </a:extLst>
          </p:cNvPr>
          <p:cNvSpPr>
            <a:spLocks noGrp="1"/>
          </p:cNvSpPr>
          <p:nvPr>
            <p:ph type="sldNum" sz="quarter" idx="12"/>
          </p:nvPr>
        </p:nvSpPr>
        <p:spPr/>
        <p:txBody>
          <a:bodyPr/>
          <a:lstStyle/>
          <a:p>
            <a:fld id="{43FFACA8-45A7-7543-BFD7-D5EB8D3201F7}" type="slidenum">
              <a:rPr lang="en-US" smtClean="0"/>
              <a:t>‹#›</a:t>
            </a:fld>
            <a:endParaRPr lang="en-US"/>
          </a:p>
        </p:txBody>
      </p:sp>
    </p:spTree>
    <p:extLst>
      <p:ext uri="{BB962C8B-B14F-4D97-AF65-F5344CB8AC3E}">
        <p14:creationId xmlns:p14="http://schemas.microsoft.com/office/powerpoint/2010/main" val="9414108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71EF0E-34E8-D440-812F-F059CD2B68D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5F8C65D-F19F-8D4B-8063-4964A5C1E11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68632E3-B624-8B47-9C88-BD3CC357C868}"/>
              </a:ext>
            </a:extLst>
          </p:cNvPr>
          <p:cNvSpPr>
            <a:spLocks noGrp="1"/>
          </p:cNvSpPr>
          <p:nvPr>
            <p:ph type="dt" sz="half" idx="10"/>
          </p:nvPr>
        </p:nvSpPr>
        <p:spPr/>
        <p:txBody>
          <a:bodyPr/>
          <a:lstStyle/>
          <a:p>
            <a:fld id="{8065BDE9-2AA4-644F-9DF7-47A33DF3BA8B}" type="datetimeFigureOut">
              <a:rPr lang="en-US" smtClean="0"/>
              <a:t>4/22/19</a:t>
            </a:fld>
            <a:endParaRPr lang="en-US"/>
          </a:p>
        </p:txBody>
      </p:sp>
      <p:sp>
        <p:nvSpPr>
          <p:cNvPr id="5" name="Footer Placeholder 4">
            <a:extLst>
              <a:ext uri="{FF2B5EF4-FFF2-40B4-BE49-F238E27FC236}">
                <a16:creationId xmlns:a16="http://schemas.microsoft.com/office/drawing/2014/main" id="{86CF5D54-02D6-174B-9923-3F59AC02CC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122385-5C85-824B-B1CF-BBD1FC209091}"/>
              </a:ext>
            </a:extLst>
          </p:cNvPr>
          <p:cNvSpPr>
            <a:spLocks noGrp="1"/>
          </p:cNvSpPr>
          <p:nvPr>
            <p:ph type="sldNum" sz="quarter" idx="12"/>
          </p:nvPr>
        </p:nvSpPr>
        <p:spPr/>
        <p:txBody>
          <a:bodyPr/>
          <a:lstStyle/>
          <a:p>
            <a:fld id="{43FFACA8-45A7-7543-BFD7-D5EB8D3201F7}" type="slidenum">
              <a:rPr lang="en-US" smtClean="0"/>
              <a:t>‹#›</a:t>
            </a:fld>
            <a:endParaRPr lang="en-US"/>
          </a:p>
        </p:txBody>
      </p:sp>
    </p:spTree>
    <p:extLst>
      <p:ext uri="{BB962C8B-B14F-4D97-AF65-F5344CB8AC3E}">
        <p14:creationId xmlns:p14="http://schemas.microsoft.com/office/powerpoint/2010/main" val="27090732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3203AB-22AA-A042-97D9-E5F14444F31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972A0DD-D60F-7042-82B3-A485DD295B8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BCD3BB9-C3E4-6B45-9BE1-608B013F0EA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4A1A795-857B-4F4F-925B-A5381EBA91AF}"/>
              </a:ext>
            </a:extLst>
          </p:cNvPr>
          <p:cNvSpPr>
            <a:spLocks noGrp="1"/>
          </p:cNvSpPr>
          <p:nvPr>
            <p:ph type="dt" sz="half" idx="10"/>
          </p:nvPr>
        </p:nvSpPr>
        <p:spPr/>
        <p:txBody>
          <a:bodyPr/>
          <a:lstStyle/>
          <a:p>
            <a:fld id="{8065BDE9-2AA4-644F-9DF7-47A33DF3BA8B}" type="datetimeFigureOut">
              <a:rPr lang="en-US" smtClean="0"/>
              <a:t>4/22/19</a:t>
            </a:fld>
            <a:endParaRPr lang="en-US"/>
          </a:p>
        </p:txBody>
      </p:sp>
      <p:sp>
        <p:nvSpPr>
          <p:cNvPr id="6" name="Footer Placeholder 5">
            <a:extLst>
              <a:ext uri="{FF2B5EF4-FFF2-40B4-BE49-F238E27FC236}">
                <a16:creationId xmlns:a16="http://schemas.microsoft.com/office/drawing/2014/main" id="{5048AC2B-9B3C-4142-A382-0C4B0286C9A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A326AA3-8E16-9A4F-B512-FEF3CC9D4E99}"/>
              </a:ext>
            </a:extLst>
          </p:cNvPr>
          <p:cNvSpPr>
            <a:spLocks noGrp="1"/>
          </p:cNvSpPr>
          <p:nvPr>
            <p:ph type="sldNum" sz="quarter" idx="12"/>
          </p:nvPr>
        </p:nvSpPr>
        <p:spPr/>
        <p:txBody>
          <a:bodyPr/>
          <a:lstStyle/>
          <a:p>
            <a:fld id="{43FFACA8-45A7-7543-BFD7-D5EB8D3201F7}" type="slidenum">
              <a:rPr lang="en-US" smtClean="0"/>
              <a:t>‹#›</a:t>
            </a:fld>
            <a:endParaRPr lang="en-US"/>
          </a:p>
        </p:txBody>
      </p:sp>
    </p:spTree>
    <p:extLst>
      <p:ext uri="{BB962C8B-B14F-4D97-AF65-F5344CB8AC3E}">
        <p14:creationId xmlns:p14="http://schemas.microsoft.com/office/powerpoint/2010/main" val="37101649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643DC-FC02-2045-A80E-969A5FC07DD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78DD629-B024-3D43-8A00-F4AD983C53A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25E18B4-32AF-B842-B067-70945CE28CA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753BDFB-776C-CD4E-9D3D-E60F2730773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30963B2-074D-394A-BD34-32158B4979D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81EC66B-F34C-5E4F-8D1B-B52D3EDE604D}"/>
              </a:ext>
            </a:extLst>
          </p:cNvPr>
          <p:cNvSpPr>
            <a:spLocks noGrp="1"/>
          </p:cNvSpPr>
          <p:nvPr>
            <p:ph type="dt" sz="half" idx="10"/>
          </p:nvPr>
        </p:nvSpPr>
        <p:spPr/>
        <p:txBody>
          <a:bodyPr/>
          <a:lstStyle/>
          <a:p>
            <a:fld id="{8065BDE9-2AA4-644F-9DF7-47A33DF3BA8B}" type="datetimeFigureOut">
              <a:rPr lang="en-US" smtClean="0"/>
              <a:t>4/22/19</a:t>
            </a:fld>
            <a:endParaRPr lang="en-US"/>
          </a:p>
        </p:txBody>
      </p:sp>
      <p:sp>
        <p:nvSpPr>
          <p:cNvPr id="8" name="Footer Placeholder 7">
            <a:extLst>
              <a:ext uri="{FF2B5EF4-FFF2-40B4-BE49-F238E27FC236}">
                <a16:creationId xmlns:a16="http://schemas.microsoft.com/office/drawing/2014/main" id="{688C0A55-CFAF-834B-8089-9419D373F91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AA67816-7660-1B42-B432-D26A855B0960}"/>
              </a:ext>
            </a:extLst>
          </p:cNvPr>
          <p:cNvSpPr>
            <a:spLocks noGrp="1"/>
          </p:cNvSpPr>
          <p:nvPr>
            <p:ph type="sldNum" sz="quarter" idx="12"/>
          </p:nvPr>
        </p:nvSpPr>
        <p:spPr/>
        <p:txBody>
          <a:bodyPr/>
          <a:lstStyle/>
          <a:p>
            <a:fld id="{43FFACA8-45A7-7543-BFD7-D5EB8D3201F7}" type="slidenum">
              <a:rPr lang="en-US" smtClean="0"/>
              <a:t>‹#›</a:t>
            </a:fld>
            <a:endParaRPr lang="en-US"/>
          </a:p>
        </p:txBody>
      </p:sp>
    </p:spTree>
    <p:extLst>
      <p:ext uri="{BB962C8B-B14F-4D97-AF65-F5344CB8AC3E}">
        <p14:creationId xmlns:p14="http://schemas.microsoft.com/office/powerpoint/2010/main" val="30132472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2FCC2-8234-9348-A79B-F837E6C4D32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F3DE6DC-96E0-494A-83D3-67B06DAB9AD3}"/>
              </a:ext>
            </a:extLst>
          </p:cNvPr>
          <p:cNvSpPr>
            <a:spLocks noGrp="1"/>
          </p:cNvSpPr>
          <p:nvPr>
            <p:ph type="dt" sz="half" idx="10"/>
          </p:nvPr>
        </p:nvSpPr>
        <p:spPr/>
        <p:txBody>
          <a:bodyPr/>
          <a:lstStyle/>
          <a:p>
            <a:fld id="{8065BDE9-2AA4-644F-9DF7-47A33DF3BA8B}" type="datetimeFigureOut">
              <a:rPr lang="en-US" smtClean="0"/>
              <a:t>4/22/19</a:t>
            </a:fld>
            <a:endParaRPr lang="en-US"/>
          </a:p>
        </p:txBody>
      </p:sp>
      <p:sp>
        <p:nvSpPr>
          <p:cNvPr id="4" name="Footer Placeholder 3">
            <a:extLst>
              <a:ext uri="{FF2B5EF4-FFF2-40B4-BE49-F238E27FC236}">
                <a16:creationId xmlns:a16="http://schemas.microsoft.com/office/drawing/2014/main" id="{561FEE9D-6BB1-154D-9566-8D4C9D68631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FF62F33-ECFB-FD42-8813-312C2F48DC7C}"/>
              </a:ext>
            </a:extLst>
          </p:cNvPr>
          <p:cNvSpPr>
            <a:spLocks noGrp="1"/>
          </p:cNvSpPr>
          <p:nvPr>
            <p:ph type="sldNum" sz="quarter" idx="12"/>
          </p:nvPr>
        </p:nvSpPr>
        <p:spPr/>
        <p:txBody>
          <a:bodyPr/>
          <a:lstStyle/>
          <a:p>
            <a:fld id="{43FFACA8-45A7-7543-BFD7-D5EB8D3201F7}" type="slidenum">
              <a:rPr lang="en-US" smtClean="0"/>
              <a:t>‹#›</a:t>
            </a:fld>
            <a:endParaRPr lang="en-US"/>
          </a:p>
        </p:txBody>
      </p:sp>
    </p:spTree>
    <p:extLst>
      <p:ext uri="{BB962C8B-B14F-4D97-AF65-F5344CB8AC3E}">
        <p14:creationId xmlns:p14="http://schemas.microsoft.com/office/powerpoint/2010/main" val="29764825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C7CA1B0-6F95-5443-9BFB-73FA8F8D5B38}"/>
              </a:ext>
            </a:extLst>
          </p:cNvPr>
          <p:cNvSpPr>
            <a:spLocks noGrp="1"/>
          </p:cNvSpPr>
          <p:nvPr>
            <p:ph type="dt" sz="half" idx="10"/>
          </p:nvPr>
        </p:nvSpPr>
        <p:spPr/>
        <p:txBody>
          <a:bodyPr/>
          <a:lstStyle/>
          <a:p>
            <a:fld id="{8065BDE9-2AA4-644F-9DF7-47A33DF3BA8B}" type="datetimeFigureOut">
              <a:rPr lang="en-US" smtClean="0"/>
              <a:t>4/22/19</a:t>
            </a:fld>
            <a:endParaRPr lang="en-US"/>
          </a:p>
        </p:txBody>
      </p:sp>
      <p:sp>
        <p:nvSpPr>
          <p:cNvPr id="3" name="Footer Placeholder 2">
            <a:extLst>
              <a:ext uri="{FF2B5EF4-FFF2-40B4-BE49-F238E27FC236}">
                <a16:creationId xmlns:a16="http://schemas.microsoft.com/office/drawing/2014/main" id="{6CACCBB8-4270-D540-BA59-B0B9774425D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1834357-59EA-CC43-BE5A-0F0F61F550C8}"/>
              </a:ext>
            </a:extLst>
          </p:cNvPr>
          <p:cNvSpPr>
            <a:spLocks noGrp="1"/>
          </p:cNvSpPr>
          <p:nvPr>
            <p:ph type="sldNum" sz="quarter" idx="12"/>
          </p:nvPr>
        </p:nvSpPr>
        <p:spPr/>
        <p:txBody>
          <a:bodyPr/>
          <a:lstStyle/>
          <a:p>
            <a:fld id="{43FFACA8-45A7-7543-BFD7-D5EB8D3201F7}" type="slidenum">
              <a:rPr lang="en-US" smtClean="0"/>
              <a:t>‹#›</a:t>
            </a:fld>
            <a:endParaRPr lang="en-US"/>
          </a:p>
        </p:txBody>
      </p:sp>
    </p:spTree>
    <p:extLst>
      <p:ext uri="{BB962C8B-B14F-4D97-AF65-F5344CB8AC3E}">
        <p14:creationId xmlns:p14="http://schemas.microsoft.com/office/powerpoint/2010/main" val="17879366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CB997-D9DF-0343-B2BA-A48EBFCD445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DC8947D-40F3-1541-8778-D8D1A5BB999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1BB2E26-8620-3443-BBB6-63C78925B47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D539EF6-CF90-9C4A-998D-0E1F7CC0509B}"/>
              </a:ext>
            </a:extLst>
          </p:cNvPr>
          <p:cNvSpPr>
            <a:spLocks noGrp="1"/>
          </p:cNvSpPr>
          <p:nvPr>
            <p:ph type="dt" sz="half" idx="10"/>
          </p:nvPr>
        </p:nvSpPr>
        <p:spPr/>
        <p:txBody>
          <a:bodyPr/>
          <a:lstStyle/>
          <a:p>
            <a:fld id="{8065BDE9-2AA4-644F-9DF7-47A33DF3BA8B}" type="datetimeFigureOut">
              <a:rPr lang="en-US" smtClean="0"/>
              <a:t>4/22/19</a:t>
            </a:fld>
            <a:endParaRPr lang="en-US"/>
          </a:p>
        </p:txBody>
      </p:sp>
      <p:sp>
        <p:nvSpPr>
          <p:cNvPr id="6" name="Footer Placeholder 5">
            <a:extLst>
              <a:ext uri="{FF2B5EF4-FFF2-40B4-BE49-F238E27FC236}">
                <a16:creationId xmlns:a16="http://schemas.microsoft.com/office/drawing/2014/main" id="{4DA6CBEE-834D-7447-BAA5-D5DC081D984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15BDAAD-042A-C649-8F44-62F30FE1E14A}"/>
              </a:ext>
            </a:extLst>
          </p:cNvPr>
          <p:cNvSpPr>
            <a:spLocks noGrp="1"/>
          </p:cNvSpPr>
          <p:nvPr>
            <p:ph type="sldNum" sz="quarter" idx="12"/>
          </p:nvPr>
        </p:nvSpPr>
        <p:spPr/>
        <p:txBody>
          <a:bodyPr/>
          <a:lstStyle/>
          <a:p>
            <a:fld id="{43FFACA8-45A7-7543-BFD7-D5EB8D3201F7}" type="slidenum">
              <a:rPr lang="en-US" smtClean="0"/>
              <a:t>‹#›</a:t>
            </a:fld>
            <a:endParaRPr lang="en-US"/>
          </a:p>
        </p:txBody>
      </p:sp>
    </p:spTree>
    <p:extLst>
      <p:ext uri="{BB962C8B-B14F-4D97-AF65-F5344CB8AC3E}">
        <p14:creationId xmlns:p14="http://schemas.microsoft.com/office/powerpoint/2010/main" val="34578981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7F5A2F-95CA-D44F-A847-70595D5139B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1A6D284-4452-3647-9C30-0892DD11EA2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A5703E1-A5FE-CA46-919D-770ED27713D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F54B570-059C-BE42-B76B-5D5E2E68A294}"/>
              </a:ext>
            </a:extLst>
          </p:cNvPr>
          <p:cNvSpPr>
            <a:spLocks noGrp="1"/>
          </p:cNvSpPr>
          <p:nvPr>
            <p:ph type="dt" sz="half" idx="10"/>
          </p:nvPr>
        </p:nvSpPr>
        <p:spPr/>
        <p:txBody>
          <a:bodyPr/>
          <a:lstStyle/>
          <a:p>
            <a:fld id="{8065BDE9-2AA4-644F-9DF7-47A33DF3BA8B}" type="datetimeFigureOut">
              <a:rPr lang="en-US" smtClean="0"/>
              <a:t>4/22/19</a:t>
            </a:fld>
            <a:endParaRPr lang="en-US"/>
          </a:p>
        </p:txBody>
      </p:sp>
      <p:sp>
        <p:nvSpPr>
          <p:cNvPr id="6" name="Footer Placeholder 5">
            <a:extLst>
              <a:ext uri="{FF2B5EF4-FFF2-40B4-BE49-F238E27FC236}">
                <a16:creationId xmlns:a16="http://schemas.microsoft.com/office/drawing/2014/main" id="{6E7C9407-6044-5B4C-A9F8-581626D7CFD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3D95859-9942-F648-9E9D-F13C7C876100}"/>
              </a:ext>
            </a:extLst>
          </p:cNvPr>
          <p:cNvSpPr>
            <a:spLocks noGrp="1"/>
          </p:cNvSpPr>
          <p:nvPr>
            <p:ph type="sldNum" sz="quarter" idx="12"/>
          </p:nvPr>
        </p:nvSpPr>
        <p:spPr/>
        <p:txBody>
          <a:bodyPr/>
          <a:lstStyle/>
          <a:p>
            <a:fld id="{43FFACA8-45A7-7543-BFD7-D5EB8D3201F7}" type="slidenum">
              <a:rPr lang="en-US" smtClean="0"/>
              <a:t>‹#›</a:t>
            </a:fld>
            <a:endParaRPr lang="en-US"/>
          </a:p>
        </p:txBody>
      </p:sp>
    </p:spTree>
    <p:extLst>
      <p:ext uri="{BB962C8B-B14F-4D97-AF65-F5344CB8AC3E}">
        <p14:creationId xmlns:p14="http://schemas.microsoft.com/office/powerpoint/2010/main" val="19024242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CD605FE-718C-CF4D-8250-A8CB3D1B204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6422280-2370-EC44-B3C8-B6383A06167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1F97F24-5EF7-2F46-8747-ED5743C4DB9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065BDE9-2AA4-644F-9DF7-47A33DF3BA8B}" type="datetimeFigureOut">
              <a:rPr lang="en-US" smtClean="0"/>
              <a:t>4/22/19</a:t>
            </a:fld>
            <a:endParaRPr lang="en-US"/>
          </a:p>
        </p:txBody>
      </p:sp>
      <p:sp>
        <p:nvSpPr>
          <p:cNvPr id="5" name="Footer Placeholder 4">
            <a:extLst>
              <a:ext uri="{FF2B5EF4-FFF2-40B4-BE49-F238E27FC236}">
                <a16:creationId xmlns:a16="http://schemas.microsoft.com/office/drawing/2014/main" id="{D55D9C5D-2411-EF40-9192-0704606701F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FAD7FD2-9960-E647-8B32-0CC50833553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3FFACA8-45A7-7543-BFD7-D5EB8D3201F7}" type="slidenum">
              <a:rPr lang="en-US" smtClean="0"/>
              <a:t>‹#›</a:t>
            </a:fld>
            <a:endParaRPr lang="en-US"/>
          </a:p>
        </p:txBody>
      </p:sp>
    </p:spTree>
    <p:extLst>
      <p:ext uri="{BB962C8B-B14F-4D97-AF65-F5344CB8AC3E}">
        <p14:creationId xmlns:p14="http://schemas.microsoft.com/office/powerpoint/2010/main" val="358424429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tiff"/></Relationships>
</file>

<file path=ppt/slides/_rels/slide13.xml.rels><?xml version="1.0" encoding="UTF-8" standalone="yes"?>
<Relationships xmlns="http://schemas.openxmlformats.org/package/2006/relationships"><Relationship Id="rId3" Type="http://schemas.openxmlformats.org/officeDocument/2006/relationships/image" Target="../media/image22.tiff"/><Relationship Id="rId7" Type="http://schemas.openxmlformats.org/officeDocument/2006/relationships/image" Target="../media/image19.tiff"/><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5.tiff"/><Relationship Id="rId5" Type="http://schemas.openxmlformats.org/officeDocument/2006/relationships/image" Target="../media/image24.tiff"/><Relationship Id="rId4" Type="http://schemas.openxmlformats.org/officeDocument/2006/relationships/image" Target="../media/image23.tiff"/></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6.jpeg"/></Relationships>
</file>

<file path=ppt/slides/_rels/slide16.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8.tiff"/></Relationships>
</file>

<file path=ppt/slides/_rels/slide17.xml.rels><?xml version="1.0" encoding="UTF-8" standalone="yes"?>
<Relationships xmlns="http://schemas.openxmlformats.org/package/2006/relationships"><Relationship Id="rId3" Type="http://schemas.openxmlformats.org/officeDocument/2006/relationships/image" Target="../media/image29.tif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35.jp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6.tiff"/><Relationship Id="rId4" Type="http://schemas.openxmlformats.org/officeDocument/2006/relationships/image" Target="../media/image5.tiff"/></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4.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638AC0-18E2-BF4D-B7BA-90BA8D2CACF6}"/>
              </a:ext>
            </a:extLst>
          </p:cNvPr>
          <p:cNvSpPr>
            <a:spLocks noGrp="1"/>
          </p:cNvSpPr>
          <p:nvPr>
            <p:ph type="ctrTitle"/>
          </p:nvPr>
        </p:nvSpPr>
        <p:spPr/>
        <p:txBody>
          <a:bodyPr>
            <a:normAutofit fontScale="90000"/>
          </a:bodyPr>
          <a:lstStyle/>
          <a:p>
            <a:r>
              <a:rPr lang="en-US" dirty="0"/>
              <a:t>The bet-</a:t>
            </a:r>
            <a:r>
              <a:rPr lang="en-US" dirty="0" err="1"/>
              <a:t>ter</a:t>
            </a:r>
            <a:r>
              <a:rPr lang="en-US" dirty="0"/>
              <a:t> choice: exploring putative dopamine effects on cost-benefit decision making</a:t>
            </a:r>
          </a:p>
        </p:txBody>
      </p:sp>
      <p:sp>
        <p:nvSpPr>
          <p:cNvPr id="3" name="Subtitle 2">
            <a:extLst>
              <a:ext uri="{FF2B5EF4-FFF2-40B4-BE49-F238E27FC236}">
                <a16:creationId xmlns:a16="http://schemas.microsoft.com/office/drawing/2014/main" id="{C6EAD5E7-AA52-584D-87B6-7CE85C2A566D}"/>
              </a:ext>
            </a:extLst>
          </p:cNvPr>
          <p:cNvSpPr>
            <a:spLocks noGrp="1"/>
          </p:cNvSpPr>
          <p:nvPr>
            <p:ph type="subTitle" idx="1"/>
          </p:nvPr>
        </p:nvSpPr>
        <p:spPr>
          <a:xfrm>
            <a:off x="1524000" y="4147469"/>
            <a:ext cx="9144000" cy="1588168"/>
          </a:xfrm>
        </p:spPr>
        <p:txBody>
          <a:bodyPr>
            <a:normAutofit/>
          </a:bodyPr>
          <a:lstStyle/>
          <a:p>
            <a:r>
              <a:rPr lang="en-US" dirty="0"/>
              <a:t>4.23.2019</a:t>
            </a:r>
          </a:p>
          <a:p>
            <a:r>
              <a:rPr lang="en-US" dirty="0"/>
              <a:t>Guillaume </a:t>
            </a:r>
            <a:r>
              <a:rPr lang="en-US" dirty="0" err="1"/>
              <a:t>Pagnier</a:t>
            </a:r>
            <a:endParaRPr lang="en-US" dirty="0"/>
          </a:p>
        </p:txBody>
      </p:sp>
    </p:spTree>
    <p:extLst>
      <p:ext uri="{BB962C8B-B14F-4D97-AF65-F5344CB8AC3E}">
        <p14:creationId xmlns:p14="http://schemas.microsoft.com/office/powerpoint/2010/main" val="16142576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7D15EDB3-4593-48F5-8443-DF8A889CFF63}"/>
              </a:ext>
            </a:extLst>
          </p:cNvPr>
          <p:cNvSpPr>
            <a:spLocks noGrp="1"/>
          </p:cNvSpPr>
          <p:nvPr>
            <p:ph idx="1"/>
          </p:nvPr>
        </p:nvSpPr>
        <p:spPr>
          <a:xfrm>
            <a:off x="352668" y="3276120"/>
            <a:ext cx="2442882" cy="2527300"/>
          </a:xfrm>
        </p:spPr>
        <p:txBody>
          <a:bodyPr>
            <a:noAutofit/>
          </a:bodyPr>
          <a:lstStyle/>
          <a:p>
            <a:pPr marL="0" indent="0">
              <a:buNone/>
            </a:pPr>
            <a:r>
              <a:rPr lang="en-US" sz="2400" dirty="0"/>
              <a:t>Magnitude</a:t>
            </a:r>
          </a:p>
          <a:p>
            <a:pPr marL="0" indent="0">
              <a:buNone/>
            </a:pPr>
            <a:r>
              <a:rPr lang="en-US" sz="1800" dirty="0"/>
              <a:t>Low</a:t>
            </a:r>
            <a:endParaRPr lang="en-US" sz="2000" dirty="0"/>
          </a:p>
          <a:p>
            <a:pPr marL="457200" lvl="1" indent="0">
              <a:buNone/>
            </a:pPr>
            <a:r>
              <a:rPr lang="en-US" sz="1400" dirty="0"/>
              <a:t>Trials that offer $1 or $2</a:t>
            </a:r>
          </a:p>
          <a:p>
            <a:pPr marL="457200" lvl="1" indent="0">
              <a:buNone/>
            </a:pPr>
            <a:endParaRPr lang="en-US" sz="1400" dirty="0"/>
          </a:p>
          <a:p>
            <a:pPr marL="0" indent="0">
              <a:buNone/>
            </a:pPr>
            <a:r>
              <a:rPr lang="en-US" sz="1800" dirty="0"/>
              <a:t>Mid</a:t>
            </a:r>
            <a:endParaRPr lang="en-US" sz="2000" dirty="0"/>
          </a:p>
          <a:p>
            <a:pPr marL="457200" lvl="1" indent="0">
              <a:buNone/>
            </a:pPr>
            <a:r>
              <a:rPr lang="en-US" sz="1400" dirty="0"/>
              <a:t>Trials that offer $3 or $4</a:t>
            </a:r>
          </a:p>
          <a:p>
            <a:pPr marL="457200" lvl="1" indent="0">
              <a:buNone/>
            </a:pPr>
            <a:endParaRPr lang="en-US" sz="1400" dirty="0"/>
          </a:p>
          <a:p>
            <a:pPr marL="0" indent="0">
              <a:buNone/>
            </a:pPr>
            <a:r>
              <a:rPr lang="en-US" sz="1800" dirty="0"/>
              <a:t>High</a:t>
            </a:r>
            <a:endParaRPr lang="en-US" sz="2000" dirty="0"/>
          </a:p>
          <a:p>
            <a:pPr marL="457200" lvl="1" indent="0">
              <a:buNone/>
            </a:pPr>
            <a:r>
              <a:rPr lang="en-US" sz="1400" dirty="0"/>
              <a:t>Trials that offer $5 or $6</a:t>
            </a:r>
          </a:p>
          <a:p>
            <a:pPr marL="457200" lvl="1" indent="0">
              <a:buNone/>
            </a:pPr>
            <a:endParaRPr lang="en-US" sz="1400" dirty="0"/>
          </a:p>
          <a:p>
            <a:pPr marL="457200" lvl="1" indent="0">
              <a:buNone/>
            </a:pPr>
            <a:endParaRPr lang="en-US" sz="1400" dirty="0"/>
          </a:p>
          <a:p>
            <a:pPr marL="0" indent="0">
              <a:buNone/>
            </a:pPr>
            <a:endParaRPr lang="en-US" sz="2400" dirty="0"/>
          </a:p>
        </p:txBody>
      </p:sp>
      <p:sp>
        <p:nvSpPr>
          <p:cNvPr id="6" name="Content Placeholder 2">
            <a:extLst>
              <a:ext uri="{FF2B5EF4-FFF2-40B4-BE49-F238E27FC236}">
                <a16:creationId xmlns:a16="http://schemas.microsoft.com/office/drawing/2014/main" id="{11A44936-D130-4905-869A-9822F2573301}"/>
              </a:ext>
            </a:extLst>
          </p:cNvPr>
          <p:cNvSpPr txBox="1">
            <a:spLocks/>
          </p:cNvSpPr>
          <p:nvPr/>
        </p:nvSpPr>
        <p:spPr>
          <a:xfrm>
            <a:off x="3653118" y="3276120"/>
            <a:ext cx="2442882" cy="291782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t>Value</a:t>
            </a:r>
          </a:p>
          <a:p>
            <a:pPr marL="0" indent="0">
              <a:buNone/>
            </a:pPr>
            <a:r>
              <a:rPr lang="en-US" sz="1800" dirty="0"/>
              <a:t>Low</a:t>
            </a:r>
            <a:endParaRPr lang="en-US" sz="2000" dirty="0"/>
          </a:p>
          <a:p>
            <a:pPr marL="457200" lvl="1" indent="0">
              <a:buNone/>
            </a:pPr>
            <a:r>
              <a:rPr lang="en-US" sz="1400" dirty="0"/>
              <a:t>Gambles that offer 1.5* guaranteed amount</a:t>
            </a:r>
          </a:p>
          <a:p>
            <a:pPr marL="457200" lvl="1" indent="0">
              <a:buNone/>
            </a:pPr>
            <a:endParaRPr lang="en-US" sz="1400" dirty="0"/>
          </a:p>
          <a:p>
            <a:pPr marL="0" indent="0">
              <a:buNone/>
            </a:pPr>
            <a:r>
              <a:rPr lang="en-US" sz="1800" dirty="0"/>
              <a:t>Mid</a:t>
            </a:r>
            <a:endParaRPr lang="en-US" sz="2000" dirty="0"/>
          </a:p>
          <a:p>
            <a:pPr marL="457200" lvl="1" indent="0">
              <a:buNone/>
            </a:pPr>
            <a:r>
              <a:rPr lang="en-US" sz="1400" dirty="0"/>
              <a:t>Gambles that offer 2* guaranteed amount</a:t>
            </a:r>
          </a:p>
          <a:p>
            <a:pPr marL="457200" lvl="1" indent="0">
              <a:buNone/>
            </a:pPr>
            <a:endParaRPr lang="en-US" sz="1400" dirty="0"/>
          </a:p>
          <a:p>
            <a:pPr marL="0" indent="0">
              <a:buNone/>
            </a:pPr>
            <a:r>
              <a:rPr lang="en-US" sz="1800" dirty="0"/>
              <a:t>High</a:t>
            </a:r>
            <a:endParaRPr lang="en-US" sz="2000" dirty="0"/>
          </a:p>
          <a:p>
            <a:pPr marL="457200" lvl="1" indent="0">
              <a:buNone/>
            </a:pPr>
            <a:r>
              <a:rPr lang="en-US" sz="1400" dirty="0"/>
              <a:t>Gambles that offer 3* guaranteed amount</a:t>
            </a:r>
          </a:p>
          <a:p>
            <a:pPr marL="0" indent="0">
              <a:buFont typeface="Arial" panose="020B0604020202020204" pitchFamily="34" charset="0"/>
              <a:buNone/>
            </a:pPr>
            <a:endParaRPr lang="en-US" sz="2400" dirty="0"/>
          </a:p>
        </p:txBody>
      </p:sp>
      <p:sp>
        <p:nvSpPr>
          <p:cNvPr id="7" name="TextBox 6">
            <a:extLst>
              <a:ext uri="{FF2B5EF4-FFF2-40B4-BE49-F238E27FC236}">
                <a16:creationId xmlns:a16="http://schemas.microsoft.com/office/drawing/2014/main" id="{1735BD20-94FC-475D-9E31-A119AE29DCC6}"/>
              </a:ext>
            </a:extLst>
          </p:cNvPr>
          <p:cNvSpPr txBox="1"/>
          <p:nvPr/>
        </p:nvSpPr>
        <p:spPr>
          <a:xfrm>
            <a:off x="352668" y="1401022"/>
            <a:ext cx="9452486" cy="1431161"/>
          </a:xfrm>
          <a:prstGeom prst="rect">
            <a:avLst/>
          </a:prstGeom>
          <a:noFill/>
        </p:spPr>
        <p:txBody>
          <a:bodyPr wrap="square" rtlCol="0">
            <a:spAutoFit/>
          </a:bodyPr>
          <a:lstStyle/>
          <a:p>
            <a:pPr marL="342900" indent="-342900">
              <a:spcAft>
                <a:spcPts val="600"/>
              </a:spcAft>
              <a:buFont typeface="Arial" panose="020B0604020202020204" pitchFamily="34" charset="0"/>
              <a:buChar char="•"/>
            </a:pPr>
            <a:r>
              <a:rPr lang="en-US" noProof="1"/>
              <a:t>207 Participants via Amazon’s mechanical turk; (127 male; 76 female; 4 declined to answer) </a:t>
            </a:r>
          </a:p>
          <a:p>
            <a:pPr marL="342900" indent="-342900">
              <a:spcAft>
                <a:spcPts val="600"/>
              </a:spcAft>
              <a:buFont typeface="Arial" panose="020B0604020202020204" pitchFamily="34" charset="0"/>
              <a:buChar char="•"/>
            </a:pPr>
            <a:r>
              <a:rPr lang="en-US" noProof="1"/>
              <a:t>133 trials (~45 minutes) </a:t>
            </a:r>
          </a:p>
          <a:p>
            <a:pPr marL="342900" indent="-342900">
              <a:spcAft>
                <a:spcPts val="600"/>
              </a:spcAft>
              <a:buFont typeface="Arial" panose="020B0604020202020204" pitchFamily="34" charset="0"/>
              <a:buChar char="•"/>
            </a:pPr>
            <a:r>
              <a:rPr lang="en-US" noProof="1"/>
              <a:t>Gamble probablilities were always 50%</a:t>
            </a:r>
          </a:p>
          <a:p>
            <a:pPr marL="342900" indent="-342900">
              <a:spcAft>
                <a:spcPts val="600"/>
              </a:spcAft>
              <a:buFont typeface="Arial" panose="020B0604020202020204" pitchFamily="34" charset="0"/>
              <a:buChar char="•"/>
            </a:pPr>
            <a:r>
              <a:rPr lang="en-US" noProof="1"/>
              <a:t>Gamble losses were always 0$</a:t>
            </a:r>
          </a:p>
        </p:txBody>
      </p:sp>
      <p:pic>
        <p:nvPicPr>
          <p:cNvPr id="10" name="Picture 9">
            <a:extLst>
              <a:ext uri="{FF2B5EF4-FFF2-40B4-BE49-F238E27FC236}">
                <a16:creationId xmlns:a16="http://schemas.microsoft.com/office/drawing/2014/main" id="{00C8C257-7644-4B64-B9B1-FD9D78FACFBD}"/>
              </a:ext>
            </a:extLst>
          </p:cNvPr>
          <p:cNvPicPr>
            <a:picLocks noChangeAspect="1"/>
          </p:cNvPicPr>
          <p:nvPr/>
        </p:nvPicPr>
        <p:blipFill>
          <a:blip r:embed="rId3"/>
          <a:stretch>
            <a:fillRect/>
          </a:stretch>
        </p:blipFill>
        <p:spPr>
          <a:xfrm>
            <a:off x="6249275" y="1900154"/>
            <a:ext cx="6247525" cy="4509857"/>
          </a:xfrm>
          <a:prstGeom prst="rect">
            <a:avLst/>
          </a:prstGeom>
        </p:spPr>
      </p:pic>
      <p:sp>
        <p:nvSpPr>
          <p:cNvPr id="8" name="Title 1">
            <a:extLst>
              <a:ext uri="{FF2B5EF4-FFF2-40B4-BE49-F238E27FC236}">
                <a16:creationId xmlns:a16="http://schemas.microsoft.com/office/drawing/2014/main" id="{7839959D-1CFA-4148-8377-110DDB21A2A8}"/>
              </a:ext>
            </a:extLst>
          </p:cNvPr>
          <p:cNvSpPr>
            <a:spLocks noGrp="1"/>
          </p:cNvSpPr>
          <p:nvPr>
            <p:ph type="title"/>
          </p:nvPr>
        </p:nvSpPr>
        <p:spPr>
          <a:xfrm>
            <a:off x="2434871" y="-48483"/>
            <a:ext cx="6499579" cy="1325563"/>
          </a:xfrm>
        </p:spPr>
        <p:txBody>
          <a:bodyPr/>
          <a:lstStyle/>
          <a:p>
            <a:r>
              <a:rPr lang="en-US" dirty="0"/>
              <a:t>Who’s completing the task?</a:t>
            </a:r>
          </a:p>
        </p:txBody>
      </p:sp>
      <p:sp>
        <p:nvSpPr>
          <p:cNvPr id="9" name="Freeform 8">
            <a:extLst>
              <a:ext uri="{FF2B5EF4-FFF2-40B4-BE49-F238E27FC236}">
                <a16:creationId xmlns:a16="http://schemas.microsoft.com/office/drawing/2014/main" id="{CF39BA35-2239-E44D-B006-417ABBB8B470}"/>
              </a:ext>
            </a:extLst>
          </p:cNvPr>
          <p:cNvSpPr/>
          <p:nvPr/>
        </p:nvSpPr>
        <p:spPr>
          <a:xfrm>
            <a:off x="7100047" y="3506993"/>
            <a:ext cx="4206240" cy="1979407"/>
          </a:xfrm>
          <a:custGeom>
            <a:avLst/>
            <a:gdLst>
              <a:gd name="connsiteX0" fmla="*/ 0 w 4206240"/>
              <a:gd name="connsiteY0" fmla="*/ 1979407 h 1979407"/>
              <a:gd name="connsiteX1" fmla="*/ 2775473 w 4206240"/>
              <a:gd name="connsiteY1" fmla="*/ 1420009 h 1979407"/>
              <a:gd name="connsiteX2" fmla="*/ 4206240 w 4206240"/>
              <a:gd name="connsiteY2" fmla="*/ 0 h 1979407"/>
            </a:gdLst>
            <a:ahLst/>
            <a:cxnLst>
              <a:cxn ang="0">
                <a:pos x="connsiteX0" y="connsiteY0"/>
              </a:cxn>
              <a:cxn ang="0">
                <a:pos x="connsiteX1" y="connsiteY1"/>
              </a:cxn>
              <a:cxn ang="0">
                <a:pos x="connsiteX2" y="connsiteY2"/>
              </a:cxn>
            </a:cxnLst>
            <a:rect l="l" t="t" r="r" b="b"/>
            <a:pathLst>
              <a:path w="4206240" h="1979407">
                <a:moveTo>
                  <a:pt x="0" y="1979407"/>
                </a:moveTo>
                <a:cubicBezTo>
                  <a:pt x="1037216" y="1864658"/>
                  <a:pt x="2074433" y="1749910"/>
                  <a:pt x="2775473" y="1420009"/>
                </a:cubicBezTo>
                <a:cubicBezTo>
                  <a:pt x="3476513" y="1090108"/>
                  <a:pt x="3967779" y="259976"/>
                  <a:pt x="4206240" y="0"/>
                </a:cubicBezTo>
              </a:path>
            </a:pathLst>
          </a:custGeom>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a:p>
        </p:txBody>
      </p:sp>
      <p:sp>
        <p:nvSpPr>
          <p:cNvPr id="11" name="TextBox 10">
            <a:extLst>
              <a:ext uri="{FF2B5EF4-FFF2-40B4-BE49-F238E27FC236}">
                <a16:creationId xmlns:a16="http://schemas.microsoft.com/office/drawing/2014/main" id="{952E45BA-2329-0247-B286-2F1310E45DA7}"/>
              </a:ext>
            </a:extLst>
          </p:cNvPr>
          <p:cNvSpPr txBox="1"/>
          <p:nvPr/>
        </p:nvSpPr>
        <p:spPr>
          <a:xfrm>
            <a:off x="8406727" y="6022710"/>
            <a:ext cx="3921860" cy="276999"/>
          </a:xfrm>
          <a:prstGeom prst="rect">
            <a:avLst/>
          </a:prstGeom>
          <a:solidFill>
            <a:schemeClr val="bg1"/>
          </a:solidFill>
        </p:spPr>
        <p:txBody>
          <a:bodyPr wrap="square" rtlCol="0">
            <a:spAutoFit/>
          </a:bodyPr>
          <a:lstStyle/>
          <a:p>
            <a:r>
              <a:rPr lang="en-US" sz="1200" b="1" dirty="0">
                <a:latin typeface="Avenir Heavy"/>
              </a:rPr>
              <a:t>Seconds into trial</a:t>
            </a:r>
          </a:p>
        </p:txBody>
      </p:sp>
      <p:sp>
        <p:nvSpPr>
          <p:cNvPr id="12" name="TextBox 11">
            <a:extLst>
              <a:ext uri="{FF2B5EF4-FFF2-40B4-BE49-F238E27FC236}">
                <a16:creationId xmlns:a16="http://schemas.microsoft.com/office/drawing/2014/main" id="{435D29CF-D67B-0249-B37B-C385713FF1CC}"/>
              </a:ext>
            </a:extLst>
          </p:cNvPr>
          <p:cNvSpPr txBox="1"/>
          <p:nvPr/>
        </p:nvSpPr>
        <p:spPr>
          <a:xfrm rot="16200000">
            <a:off x="5656876" y="3923714"/>
            <a:ext cx="1461798" cy="276999"/>
          </a:xfrm>
          <a:prstGeom prst="rect">
            <a:avLst/>
          </a:prstGeom>
          <a:solidFill>
            <a:schemeClr val="bg1"/>
          </a:solidFill>
        </p:spPr>
        <p:txBody>
          <a:bodyPr wrap="square" rtlCol="0">
            <a:spAutoFit/>
          </a:bodyPr>
          <a:lstStyle/>
          <a:p>
            <a:r>
              <a:rPr lang="en-US" sz="1200" b="1" dirty="0">
                <a:latin typeface="Avenir Heavy"/>
              </a:rPr>
              <a:t>Number of trials</a:t>
            </a:r>
          </a:p>
        </p:txBody>
      </p:sp>
    </p:spTree>
    <p:extLst>
      <p:ext uri="{BB962C8B-B14F-4D97-AF65-F5344CB8AC3E}">
        <p14:creationId xmlns:p14="http://schemas.microsoft.com/office/powerpoint/2010/main" val="30129200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812069-ABAB-41C5-A49A-5E38D3632C2D}"/>
              </a:ext>
            </a:extLst>
          </p:cNvPr>
          <p:cNvSpPr>
            <a:spLocks noGrp="1"/>
          </p:cNvSpPr>
          <p:nvPr>
            <p:ph type="title"/>
          </p:nvPr>
        </p:nvSpPr>
        <p:spPr>
          <a:xfrm>
            <a:off x="1036539" y="365124"/>
            <a:ext cx="10515600" cy="1325563"/>
          </a:xfrm>
        </p:spPr>
        <p:txBody>
          <a:bodyPr/>
          <a:lstStyle/>
          <a:p>
            <a:pPr algn="ctr"/>
            <a:r>
              <a:rPr lang="en-US" dirty="0" err="1"/>
              <a:t>Mturk</a:t>
            </a:r>
            <a:r>
              <a:rPr lang="en-US" dirty="0"/>
              <a:t> participants complete the task correctly</a:t>
            </a:r>
          </a:p>
        </p:txBody>
      </p:sp>
      <p:grpSp>
        <p:nvGrpSpPr>
          <p:cNvPr id="4" name="Group 3">
            <a:extLst>
              <a:ext uri="{FF2B5EF4-FFF2-40B4-BE49-F238E27FC236}">
                <a16:creationId xmlns:a16="http://schemas.microsoft.com/office/drawing/2014/main" id="{A3C9FFEA-F654-48A3-93E3-45E492D60A5C}"/>
              </a:ext>
            </a:extLst>
          </p:cNvPr>
          <p:cNvGrpSpPr/>
          <p:nvPr/>
        </p:nvGrpSpPr>
        <p:grpSpPr>
          <a:xfrm>
            <a:off x="304841" y="2100571"/>
            <a:ext cx="5347992" cy="3774756"/>
            <a:chOff x="25598981" y="3212100"/>
            <a:chExt cx="3312440" cy="2476395"/>
          </a:xfrm>
        </p:grpSpPr>
        <p:pic>
          <p:nvPicPr>
            <p:cNvPr id="5" name="Picture 4">
              <a:extLst>
                <a:ext uri="{FF2B5EF4-FFF2-40B4-BE49-F238E27FC236}">
                  <a16:creationId xmlns:a16="http://schemas.microsoft.com/office/drawing/2014/main" id="{5C0E43B3-63F9-4F13-A108-A9B2DBEFEB9F}"/>
                </a:ext>
              </a:extLst>
            </p:cNvPr>
            <p:cNvPicPr>
              <a:picLocks noChangeAspect="1"/>
            </p:cNvPicPr>
            <p:nvPr/>
          </p:nvPicPr>
          <p:blipFill>
            <a:blip r:embed="rId3"/>
            <a:stretch>
              <a:fillRect/>
            </a:stretch>
          </p:blipFill>
          <p:spPr>
            <a:xfrm>
              <a:off x="25598981" y="3297366"/>
              <a:ext cx="3312440" cy="2391129"/>
            </a:xfrm>
            <a:prstGeom prst="rect">
              <a:avLst/>
            </a:prstGeom>
          </p:spPr>
        </p:pic>
        <p:sp>
          <p:nvSpPr>
            <p:cNvPr id="6" name="TextBox 5">
              <a:extLst>
                <a:ext uri="{FF2B5EF4-FFF2-40B4-BE49-F238E27FC236}">
                  <a16:creationId xmlns:a16="http://schemas.microsoft.com/office/drawing/2014/main" id="{A4D1B2A5-D2C3-4C28-BFF5-FA00D9E1E67C}"/>
                </a:ext>
              </a:extLst>
            </p:cNvPr>
            <p:cNvSpPr txBox="1"/>
            <p:nvPr/>
          </p:nvSpPr>
          <p:spPr>
            <a:xfrm>
              <a:off x="26133623" y="3212100"/>
              <a:ext cx="2429122" cy="302871"/>
            </a:xfrm>
            <a:prstGeom prst="rect">
              <a:avLst/>
            </a:prstGeom>
            <a:solidFill>
              <a:schemeClr val="bg1"/>
            </a:solidFill>
          </p:spPr>
          <p:txBody>
            <a:bodyPr wrap="square" rtlCol="0">
              <a:spAutoFit/>
            </a:bodyPr>
            <a:lstStyle/>
            <a:p>
              <a:r>
                <a:rPr lang="en-US" sz="2400" b="1" dirty="0">
                  <a:latin typeface="Avenir Heavy"/>
                </a:rPr>
                <a:t>EV on gamble propensity</a:t>
              </a:r>
            </a:p>
          </p:txBody>
        </p:sp>
      </p:grpSp>
      <p:grpSp>
        <p:nvGrpSpPr>
          <p:cNvPr id="7" name="Group 6">
            <a:extLst>
              <a:ext uri="{FF2B5EF4-FFF2-40B4-BE49-F238E27FC236}">
                <a16:creationId xmlns:a16="http://schemas.microsoft.com/office/drawing/2014/main" id="{F6B64404-B126-42F9-B45B-91E2DAD0317D}"/>
              </a:ext>
            </a:extLst>
          </p:cNvPr>
          <p:cNvGrpSpPr/>
          <p:nvPr/>
        </p:nvGrpSpPr>
        <p:grpSpPr>
          <a:xfrm>
            <a:off x="6012805" y="1869738"/>
            <a:ext cx="5630952" cy="3928360"/>
            <a:chOff x="28071497" y="7483590"/>
            <a:chExt cx="2925168" cy="1877149"/>
          </a:xfrm>
        </p:grpSpPr>
        <p:pic>
          <p:nvPicPr>
            <p:cNvPr id="8" name="Picture 7">
              <a:extLst>
                <a:ext uri="{FF2B5EF4-FFF2-40B4-BE49-F238E27FC236}">
                  <a16:creationId xmlns:a16="http://schemas.microsoft.com/office/drawing/2014/main" id="{4DC14FBC-9D3D-4B87-8F3A-7E8160C3B6C9}"/>
                </a:ext>
              </a:extLst>
            </p:cNvPr>
            <p:cNvPicPr>
              <a:picLocks noChangeAspect="1"/>
            </p:cNvPicPr>
            <p:nvPr/>
          </p:nvPicPr>
          <p:blipFill>
            <a:blip r:embed="rId4"/>
            <a:stretch>
              <a:fillRect/>
            </a:stretch>
          </p:blipFill>
          <p:spPr>
            <a:xfrm>
              <a:off x="28071497" y="7483590"/>
              <a:ext cx="2925168" cy="1877149"/>
            </a:xfrm>
            <a:prstGeom prst="rect">
              <a:avLst/>
            </a:prstGeom>
          </p:spPr>
        </p:pic>
        <p:sp>
          <p:nvSpPr>
            <p:cNvPr id="9" name="TextBox 8">
              <a:extLst>
                <a:ext uri="{FF2B5EF4-FFF2-40B4-BE49-F238E27FC236}">
                  <a16:creationId xmlns:a16="http://schemas.microsoft.com/office/drawing/2014/main" id="{8DC40DCB-45DF-45A4-9705-143CED0AAE32}"/>
                </a:ext>
              </a:extLst>
            </p:cNvPr>
            <p:cNvSpPr txBox="1"/>
            <p:nvPr/>
          </p:nvSpPr>
          <p:spPr>
            <a:xfrm>
              <a:off x="28962440" y="7483590"/>
              <a:ext cx="1324237" cy="220605"/>
            </a:xfrm>
            <a:prstGeom prst="rect">
              <a:avLst/>
            </a:prstGeom>
            <a:solidFill>
              <a:schemeClr val="bg1"/>
            </a:solidFill>
          </p:spPr>
          <p:txBody>
            <a:bodyPr wrap="square" rtlCol="0">
              <a:spAutoFit/>
            </a:bodyPr>
            <a:lstStyle/>
            <a:p>
              <a:r>
                <a:rPr lang="en-US" sz="2400" b="1" dirty="0">
                  <a:latin typeface="Avenir Heavy"/>
                </a:rPr>
                <a:t>EV sensitivity</a:t>
              </a:r>
            </a:p>
          </p:txBody>
        </p:sp>
      </p:grpSp>
      <p:sp>
        <p:nvSpPr>
          <p:cNvPr id="10" name="TextBox 9">
            <a:extLst>
              <a:ext uri="{FF2B5EF4-FFF2-40B4-BE49-F238E27FC236}">
                <a16:creationId xmlns:a16="http://schemas.microsoft.com/office/drawing/2014/main" id="{EDCAB939-0B1E-4040-B274-B86F59AB074C}"/>
              </a:ext>
            </a:extLst>
          </p:cNvPr>
          <p:cNvSpPr txBox="1"/>
          <p:nvPr/>
        </p:nvSpPr>
        <p:spPr>
          <a:xfrm rot="16200000">
            <a:off x="-1566576" y="2947684"/>
            <a:ext cx="3921860" cy="307777"/>
          </a:xfrm>
          <a:prstGeom prst="rect">
            <a:avLst/>
          </a:prstGeom>
          <a:solidFill>
            <a:schemeClr val="bg1"/>
          </a:solidFill>
        </p:spPr>
        <p:txBody>
          <a:bodyPr wrap="square" rtlCol="0">
            <a:spAutoFit/>
          </a:bodyPr>
          <a:lstStyle/>
          <a:p>
            <a:r>
              <a:rPr lang="en-US" sz="1400" b="1" dirty="0">
                <a:latin typeface="Avenir Heavy"/>
              </a:rPr>
              <a:t>Gamble Propensity (%)</a:t>
            </a:r>
          </a:p>
        </p:txBody>
      </p:sp>
      <p:sp>
        <p:nvSpPr>
          <p:cNvPr id="11" name="TextBox 10">
            <a:extLst>
              <a:ext uri="{FF2B5EF4-FFF2-40B4-BE49-F238E27FC236}">
                <a16:creationId xmlns:a16="http://schemas.microsoft.com/office/drawing/2014/main" id="{207BF59D-307C-FD4B-A21A-E0B79F5726AA}"/>
              </a:ext>
            </a:extLst>
          </p:cNvPr>
          <p:cNvSpPr txBox="1"/>
          <p:nvPr/>
        </p:nvSpPr>
        <p:spPr>
          <a:xfrm rot="16200000">
            <a:off x="4179520" y="3497729"/>
            <a:ext cx="3921860" cy="307777"/>
          </a:xfrm>
          <a:prstGeom prst="rect">
            <a:avLst/>
          </a:prstGeom>
          <a:solidFill>
            <a:schemeClr val="bg1"/>
          </a:solidFill>
        </p:spPr>
        <p:txBody>
          <a:bodyPr wrap="square" rtlCol="0">
            <a:spAutoFit/>
          </a:bodyPr>
          <a:lstStyle/>
          <a:p>
            <a:r>
              <a:rPr lang="en-US" sz="1400" b="1" dirty="0">
                <a:latin typeface="Avenir Heavy"/>
              </a:rPr>
              <a:t>Proportion of high value – low value trials</a:t>
            </a:r>
          </a:p>
        </p:txBody>
      </p:sp>
    </p:spTree>
    <p:extLst>
      <p:ext uri="{BB962C8B-B14F-4D97-AF65-F5344CB8AC3E}">
        <p14:creationId xmlns:p14="http://schemas.microsoft.com/office/powerpoint/2010/main" val="33555215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8AEFFFD4-9A19-CE47-A2A2-4463201819A9}"/>
              </a:ext>
            </a:extLst>
          </p:cNvPr>
          <p:cNvPicPr>
            <a:picLocks noChangeAspect="1"/>
          </p:cNvPicPr>
          <p:nvPr/>
        </p:nvPicPr>
        <p:blipFill>
          <a:blip r:embed="rId3"/>
          <a:stretch>
            <a:fillRect/>
          </a:stretch>
        </p:blipFill>
        <p:spPr>
          <a:xfrm>
            <a:off x="605366" y="268693"/>
            <a:ext cx="5181655" cy="3157737"/>
          </a:xfrm>
          <a:prstGeom prst="rect">
            <a:avLst/>
          </a:prstGeom>
        </p:spPr>
      </p:pic>
      <p:pic>
        <p:nvPicPr>
          <p:cNvPr id="17" name="Picture 16">
            <a:extLst>
              <a:ext uri="{FF2B5EF4-FFF2-40B4-BE49-F238E27FC236}">
                <a16:creationId xmlns:a16="http://schemas.microsoft.com/office/drawing/2014/main" id="{97A7C2F7-5B5A-9849-ADC9-9FACF341CCBB}"/>
              </a:ext>
            </a:extLst>
          </p:cNvPr>
          <p:cNvPicPr>
            <a:picLocks noChangeAspect="1"/>
          </p:cNvPicPr>
          <p:nvPr/>
        </p:nvPicPr>
        <p:blipFill>
          <a:blip r:embed="rId4"/>
          <a:stretch>
            <a:fillRect/>
          </a:stretch>
        </p:blipFill>
        <p:spPr>
          <a:xfrm>
            <a:off x="673019" y="3578655"/>
            <a:ext cx="5046351" cy="3075282"/>
          </a:xfrm>
          <a:prstGeom prst="rect">
            <a:avLst/>
          </a:prstGeom>
        </p:spPr>
      </p:pic>
      <p:sp>
        <p:nvSpPr>
          <p:cNvPr id="9" name="TextBox 8">
            <a:extLst>
              <a:ext uri="{FF2B5EF4-FFF2-40B4-BE49-F238E27FC236}">
                <a16:creationId xmlns:a16="http://schemas.microsoft.com/office/drawing/2014/main" id="{477F5350-D927-0A48-B112-7775F5F9E69E}"/>
              </a:ext>
            </a:extLst>
          </p:cNvPr>
          <p:cNvSpPr txBox="1"/>
          <p:nvPr/>
        </p:nvSpPr>
        <p:spPr>
          <a:xfrm>
            <a:off x="3845697" y="6503896"/>
            <a:ext cx="3921860" cy="276999"/>
          </a:xfrm>
          <a:prstGeom prst="rect">
            <a:avLst/>
          </a:prstGeom>
          <a:solidFill>
            <a:schemeClr val="bg1"/>
          </a:solidFill>
        </p:spPr>
        <p:txBody>
          <a:bodyPr wrap="square" rtlCol="0">
            <a:spAutoFit/>
          </a:bodyPr>
          <a:lstStyle/>
          <a:p>
            <a:r>
              <a:rPr lang="en-US" sz="1200" b="1" dirty="0">
                <a:latin typeface="Avenir Heavy"/>
              </a:rPr>
              <a:t>Seconds into trial</a:t>
            </a:r>
          </a:p>
        </p:txBody>
      </p:sp>
      <p:grpSp>
        <p:nvGrpSpPr>
          <p:cNvPr id="4" name="Group 3">
            <a:extLst>
              <a:ext uri="{FF2B5EF4-FFF2-40B4-BE49-F238E27FC236}">
                <a16:creationId xmlns:a16="http://schemas.microsoft.com/office/drawing/2014/main" id="{1642A9E1-A80A-3040-8CD7-F587D0563435}"/>
              </a:ext>
            </a:extLst>
          </p:cNvPr>
          <p:cNvGrpSpPr/>
          <p:nvPr/>
        </p:nvGrpSpPr>
        <p:grpSpPr>
          <a:xfrm>
            <a:off x="492515" y="285763"/>
            <a:ext cx="5848631" cy="3176644"/>
            <a:chOff x="-42004" y="258448"/>
            <a:chExt cx="5848631" cy="3176644"/>
          </a:xfrm>
        </p:grpSpPr>
        <p:grpSp>
          <p:nvGrpSpPr>
            <p:cNvPr id="2" name="Group 1">
              <a:extLst>
                <a:ext uri="{FF2B5EF4-FFF2-40B4-BE49-F238E27FC236}">
                  <a16:creationId xmlns:a16="http://schemas.microsoft.com/office/drawing/2014/main" id="{69860A59-94C5-654C-96D7-D35F0970C52A}"/>
                </a:ext>
              </a:extLst>
            </p:cNvPr>
            <p:cNvGrpSpPr/>
            <p:nvPr/>
          </p:nvGrpSpPr>
          <p:grpSpPr>
            <a:xfrm>
              <a:off x="-42004" y="258448"/>
              <a:ext cx="5245074" cy="2280041"/>
              <a:chOff x="299517" y="314044"/>
              <a:chExt cx="5245074" cy="2280041"/>
            </a:xfrm>
          </p:grpSpPr>
          <p:sp>
            <p:nvSpPr>
              <p:cNvPr id="27" name="TextBox 26">
                <a:extLst>
                  <a:ext uri="{FF2B5EF4-FFF2-40B4-BE49-F238E27FC236}">
                    <a16:creationId xmlns:a16="http://schemas.microsoft.com/office/drawing/2014/main" id="{B4145232-D0EA-4F02-A8E1-C927D3586E63}"/>
                  </a:ext>
                </a:extLst>
              </p:cNvPr>
              <p:cNvSpPr txBox="1"/>
              <p:nvPr/>
            </p:nvSpPr>
            <p:spPr>
              <a:xfrm>
                <a:off x="1073943" y="314044"/>
                <a:ext cx="4470648" cy="365144"/>
              </a:xfrm>
              <a:prstGeom prst="rect">
                <a:avLst/>
              </a:prstGeom>
              <a:solidFill>
                <a:schemeClr val="bg1"/>
              </a:solidFill>
            </p:spPr>
            <p:txBody>
              <a:bodyPr wrap="none" rtlCol="0">
                <a:spAutoFit/>
              </a:bodyPr>
              <a:lstStyle/>
              <a:p>
                <a:r>
                  <a:rPr lang="en-US" sz="1400" b="1" dirty="0">
                    <a:latin typeface="Avenir Heavy"/>
                  </a:rPr>
                  <a:t>Gamble propensity vs. gamble interruption time</a:t>
                </a:r>
              </a:p>
            </p:txBody>
          </p:sp>
          <p:sp>
            <p:nvSpPr>
              <p:cNvPr id="12" name="TextBox 11">
                <a:extLst>
                  <a:ext uri="{FF2B5EF4-FFF2-40B4-BE49-F238E27FC236}">
                    <a16:creationId xmlns:a16="http://schemas.microsoft.com/office/drawing/2014/main" id="{D4A55911-02D3-8E48-9A0D-7A0C6C17CC52}"/>
                  </a:ext>
                </a:extLst>
              </p:cNvPr>
              <p:cNvSpPr txBox="1"/>
              <p:nvPr/>
            </p:nvSpPr>
            <p:spPr>
              <a:xfrm rot="16200000">
                <a:off x="-508049" y="1509520"/>
                <a:ext cx="1892131" cy="276999"/>
              </a:xfrm>
              <a:prstGeom prst="rect">
                <a:avLst/>
              </a:prstGeom>
              <a:solidFill>
                <a:schemeClr val="bg1"/>
              </a:solidFill>
            </p:spPr>
            <p:txBody>
              <a:bodyPr wrap="square" rtlCol="0">
                <a:spAutoFit/>
              </a:bodyPr>
              <a:lstStyle/>
              <a:p>
                <a:r>
                  <a:rPr lang="en-US" sz="1200" b="1" dirty="0">
                    <a:latin typeface="Avenir Heavy"/>
                  </a:rPr>
                  <a:t>Percentage Gambled</a:t>
                </a:r>
              </a:p>
            </p:txBody>
          </p:sp>
        </p:grpSp>
        <p:sp>
          <p:nvSpPr>
            <p:cNvPr id="10" name="TextBox 9">
              <a:extLst>
                <a:ext uri="{FF2B5EF4-FFF2-40B4-BE49-F238E27FC236}">
                  <a16:creationId xmlns:a16="http://schemas.microsoft.com/office/drawing/2014/main" id="{B3A5E8D3-F6EF-C949-949D-4D675F12A63D}"/>
                </a:ext>
              </a:extLst>
            </p:cNvPr>
            <p:cNvSpPr txBox="1"/>
            <p:nvPr/>
          </p:nvSpPr>
          <p:spPr>
            <a:xfrm>
              <a:off x="1884767" y="3158093"/>
              <a:ext cx="3921860" cy="276999"/>
            </a:xfrm>
            <a:prstGeom prst="rect">
              <a:avLst/>
            </a:prstGeom>
            <a:solidFill>
              <a:schemeClr val="bg1"/>
            </a:solidFill>
          </p:spPr>
          <p:txBody>
            <a:bodyPr wrap="square" rtlCol="0">
              <a:spAutoFit/>
            </a:bodyPr>
            <a:lstStyle/>
            <a:p>
              <a:r>
                <a:rPr lang="en-US" sz="1200" b="1" dirty="0">
                  <a:latin typeface="Avenir Heavy"/>
                </a:rPr>
                <a:t>Seconds into trial</a:t>
              </a:r>
            </a:p>
          </p:txBody>
        </p:sp>
      </p:grpSp>
      <p:grpSp>
        <p:nvGrpSpPr>
          <p:cNvPr id="15" name="Group 14">
            <a:extLst>
              <a:ext uri="{FF2B5EF4-FFF2-40B4-BE49-F238E27FC236}">
                <a16:creationId xmlns:a16="http://schemas.microsoft.com/office/drawing/2014/main" id="{130F1960-507B-7641-9010-0F890DDB17DE}"/>
              </a:ext>
            </a:extLst>
          </p:cNvPr>
          <p:cNvGrpSpPr/>
          <p:nvPr/>
        </p:nvGrpSpPr>
        <p:grpSpPr>
          <a:xfrm>
            <a:off x="492515" y="3578655"/>
            <a:ext cx="5848631" cy="3130286"/>
            <a:chOff x="492515" y="3578655"/>
            <a:chExt cx="5848631" cy="3130286"/>
          </a:xfrm>
        </p:grpSpPr>
        <p:grpSp>
          <p:nvGrpSpPr>
            <p:cNvPr id="3" name="Group 2">
              <a:extLst>
                <a:ext uri="{FF2B5EF4-FFF2-40B4-BE49-F238E27FC236}">
                  <a16:creationId xmlns:a16="http://schemas.microsoft.com/office/drawing/2014/main" id="{0456F5C1-F204-D54A-8D3B-02BF1882ACC7}"/>
                </a:ext>
              </a:extLst>
            </p:cNvPr>
            <p:cNvGrpSpPr/>
            <p:nvPr/>
          </p:nvGrpSpPr>
          <p:grpSpPr>
            <a:xfrm>
              <a:off x="492515" y="3578655"/>
              <a:ext cx="5177761" cy="2220922"/>
              <a:chOff x="2172995" y="3625871"/>
              <a:chExt cx="5177761" cy="2220922"/>
            </a:xfrm>
          </p:grpSpPr>
          <p:sp>
            <p:nvSpPr>
              <p:cNvPr id="24" name="TextBox 23">
                <a:extLst>
                  <a:ext uri="{FF2B5EF4-FFF2-40B4-BE49-F238E27FC236}">
                    <a16:creationId xmlns:a16="http://schemas.microsoft.com/office/drawing/2014/main" id="{3C8EBE60-E23B-4669-A9F7-7D3CF327D90A}"/>
                  </a:ext>
                </a:extLst>
              </p:cNvPr>
              <p:cNvSpPr txBox="1"/>
              <p:nvPr/>
            </p:nvSpPr>
            <p:spPr>
              <a:xfrm>
                <a:off x="3014734" y="3625871"/>
                <a:ext cx="4336022" cy="307777"/>
              </a:xfrm>
              <a:prstGeom prst="rect">
                <a:avLst/>
              </a:prstGeom>
              <a:solidFill>
                <a:schemeClr val="bg1"/>
              </a:solidFill>
            </p:spPr>
            <p:txBody>
              <a:bodyPr wrap="square" rtlCol="0">
                <a:spAutoFit/>
              </a:bodyPr>
              <a:lstStyle/>
              <a:p>
                <a:r>
                  <a:rPr lang="en-US" sz="1400" b="1" dirty="0">
                    <a:latin typeface="Avenir Heavy"/>
                  </a:rPr>
                  <a:t>Reaction Time vs. gamble interruption time</a:t>
                </a:r>
              </a:p>
            </p:txBody>
          </p:sp>
          <p:sp>
            <p:nvSpPr>
              <p:cNvPr id="11" name="TextBox 10">
                <a:extLst>
                  <a:ext uri="{FF2B5EF4-FFF2-40B4-BE49-F238E27FC236}">
                    <a16:creationId xmlns:a16="http://schemas.microsoft.com/office/drawing/2014/main" id="{C8F3E845-B16C-7B4E-A686-F89E4CBDB254}"/>
                  </a:ext>
                </a:extLst>
              </p:cNvPr>
              <p:cNvSpPr txBox="1"/>
              <p:nvPr/>
            </p:nvSpPr>
            <p:spPr>
              <a:xfrm rot="16200000">
                <a:off x="1398333" y="4795131"/>
                <a:ext cx="1826324" cy="276999"/>
              </a:xfrm>
              <a:prstGeom prst="rect">
                <a:avLst/>
              </a:prstGeom>
              <a:solidFill>
                <a:schemeClr val="bg1"/>
              </a:solidFill>
            </p:spPr>
            <p:txBody>
              <a:bodyPr wrap="square" rtlCol="0">
                <a:spAutoFit/>
              </a:bodyPr>
              <a:lstStyle/>
              <a:p>
                <a:r>
                  <a:rPr lang="en-US" sz="1200" b="1" dirty="0">
                    <a:latin typeface="Avenir Heavy"/>
                  </a:rPr>
                  <a:t>Reaction Time (</a:t>
                </a:r>
                <a:r>
                  <a:rPr lang="en-US" sz="1200" b="1" dirty="0" err="1">
                    <a:latin typeface="Avenir Heavy"/>
                  </a:rPr>
                  <a:t>ms</a:t>
                </a:r>
                <a:r>
                  <a:rPr lang="en-US" sz="1200" b="1" dirty="0">
                    <a:latin typeface="Avenir Heavy"/>
                  </a:rPr>
                  <a:t>)</a:t>
                </a:r>
              </a:p>
            </p:txBody>
          </p:sp>
        </p:grpSp>
        <p:sp>
          <p:nvSpPr>
            <p:cNvPr id="16" name="TextBox 15">
              <a:extLst>
                <a:ext uri="{FF2B5EF4-FFF2-40B4-BE49-F238E27FC236}">
                  <a16:creationId xmlns:a16="http://schemas.microsoft.com/office/drawing/2014/main" id="{8D95DF22-A478-7B4D-9E78-B96792DEC362}"/>
                </a:ext>
              </a:extLst>
            </p:cNvPr>
            <p:cNvSpPr txBox="1"/>
            <p:nvPr/>
          </p:nvSpPr>
          <p:spPr>
            <a:xfrm>
              <a:off x="2419286" y="6431942"/>
              <a:ext cx="3921860" cy="276999"/>
            </a:xfrm>
            <a:prstGeom prst="rect">
              <a:avLst/>
            </a:prstGeom>
            <a:solidFill>
              <a:schemeClr val="bg1"/>
            </a:solidFill>
          </p:spPr>
          <p:txBody>
            <a:bodyPr wrap="square" rtlCol="0">
              <a:spAutoFit/>
            </a:bodyPr>
            <a:lstStyle/>
            <a:p>
              <a:r>
                <a:rPr lang="en-US" sz="1200" b="1" dirty="0">
                  <a:latin typeface="Avenir Heavy"/>
                </a:rPr>
                <a:t>Seconds into trial</a:t>
              </a:r>
            </a:p>
          </p:txBody>
        </p:sp>
      </p:grpSp>
      <p:grpSp>
        <p:nvGrpSpPr>
          <p:cNvPr id="13" name="Group 12">
            <a:extLst>
              <a:ext uri="{FF2B5EF4-FFF2-40B4-BE49-F238E27FC236}">
                <a16:creationId xmlns:a16="http://schemas.microsoft.com/office/drawing/2014/main" id="{10A48F94-73DC-354E-8A2B-D15B6F576580}"/>
              </a:ext>
            </a:extLst>
          </p:cNvPr>
          <p:cNvGrpSpPr/>
          <p:nvPr/>
        </p:nvGrpSpPr>
        <p:grpSpPr>
          <a:xfrm>
            <a:off x="6781404" y="673673"/>
            <a:ext cx="4572689" cy="5125904"/>
            <a:chOff x="7345074" y="1322850"/>
            <a:chExt cx="4572689" cy="5125904"/>
          </a:xfrm>
        </p:grpSpPr>
        <p:pic>
          <p:nvPicPr>
            <p:cNvPr id="14" name="Picture 13">
              <a:extLst>
                <a:ext uri="{FF2B5EF4-FFF2-40B4-BE49-F238E27FC236}">
                  <a16:creationId xmlns:a16="http://schemas.microsoft.com/office/drawing/2014/main" id="{8699403B-A259-A946-9EE1-0E5BE0040CF9}"/>
                </a:ext>
              </a:extLst>
            </p:cNvPr>
            <p:cNvPicPr>
              <a:picLocks noChangeAspect="1"/>
            </p:cNvPicPr>
            <p:nvPr/>
          </p:nvPicPr>
          <p:blipFill>
            <a:blip r:embed="rId5"/>
            <a:stretch>
              <a:fillRect/>
            </a:stretch>
          </p:blipFill>
          <p:spPr>
            <a:xfrm>
              <a:off x="7418607" y="1322850"/>
              <a:ext cx="4499156" cy="5125904"/>
            </a:xfrm>
            <a:prstGeom prst="rect">
              <a:avLst/>
            </a:prstGeom>
          </p:spPr>
        </p:pic>
        <p:grpSp>
          <p:nvGrpSpPr>
            <p:cNvPr id="7" name="Group 6">
              <a:extLst>
                <a:ext uri="{FF2B5EF4-FFF2-40B4-BE49-F238E27FC236}">
                  <a16:creationId xmlns:a16="http://schemas.microsoft.com/office/drawing/2014/main" id="{CE333953-E740-4C42-BAE2-F9667774424D}"/>
                </a:ext>
              </a:extLst>
            </p:cNvPr>
            <p:cNvGrpSpPr/>
            <p:nvPr/>
          </p:nvGrpSpPr>
          <p:grpSpPr>
            <a:xfrm>
              <a:off x="7345074" y="1443401"/>
              <a:ext cx="4439920" cy="5005353"/>
              <a:chOff x="7767555" y="1248463"/>
              <a:chExt cx="4080900" cy="4600611"/>
            </a:xfrm>
          </p:grpSpPr>
          <p:sp>
            <p:nvSpPr>
              <p:cNvPr id="19" name="TextBox 18">
                <a:extLst>
                  <a:ext uri="{FF2B5EF4-FFF2-40B4-BE49-F238E27FC236}">
                    <a16:creationId xmlns:a16="http://schemas.microsoft.com/office/drawing/2014/main" id="{C72B9BCD-492D-EA44-A8AF-6CA8CA23BCA0}"/>
                  </a:ext>
                </a:extLst>
              </p:cNvPr>
              <p:cNvSpPr txBox="1"/>
              <p:nvPr/>
            </p:nvSpPr>
            <p:spPr>
              <a:xfrm>
                <a:off x="8385456" y="1248463"/>
                <a:ext cx="3462999" cy="307777"/>
              </a:xfrm>
              <a:prstGeom prst="rect">
                <a:avLst/>
              </a:prstGeom>
              <a:solidFill>
                <a:schemeClr val="bg1"/>
              </a:solidFill>
            </p:spPr>
            <p:txBody>
              <a:bodyPr wrap="none" rtlCol="0">
                <a:spAutoFit/>
              </a:bodyPr>
              <a:lstStyle/>
              <a:p>
                <a:r>
                  <a:rPr lang="en-US" sz="1400" b="1" dirty="0">
                    <a:latin typeface="Avenir Heavy"/>
                  </a:rPr>
                  <a:t>Individual Gamble Slopes vs. RT Slopes</a:t>
                </a:r>
              </a:p>
            </p:txBody>
          </p:sp>
          <p:sp>
            <p:nvSpPr>
              <p:cNvPr id="20" name="TextBox 19">
                <a:extLst>
                  <a:ext uri="{FF2B5EF4-FFF2-40B4-BE49-F238E27FC236}">
                    <a16:creationId xmlns:a16="http://schemas.microsoft.com/office/drawing/2014/main" id="{99080082-77B1-3B42-AA1A-4F04A2D251F8}"/>
                  </a:ext>
                </a:extLst>
              </p:cNvPr>
              <p:cNvSpPr txBox="1"/>
              <p:nvPr/>
            </p:nvSpPr>
            <p:spPr>
              <a:xfrm rot="16200000">
                <a:off x="6508140" y="3237251"/>
                <a:ext cx="2826608" cy="307777"/>
              </a:xfrm>
              <a:prstGeom prst="rect">
                <a:avLst/>
              </a:prstGeom>
              <a:solidFill>
                <a:schemeClr val="bg1"/>
              </a:solidFill>
            </p:spPr>
            <p:txBody>
              <a:bodyPr wrap="none" rtlCol="0">
                <a:spAutoFit/>
              </a:bodyPr>
              <a:lstStyle/>
              <a:p>
                <a:r>
                  <a:rPr lang="en-US" sz="1400" b="1" dirty="0">
                    <a:latin typeface="Avenir Heavy"/>
                  </a:rPr>
                  <a:t>Individual RT slope (</a:t>
                </a:r>
                <a:r>
                  <a:rPr lang="en-US" sz="1400" b="1" dirty="0" err="1">
                    <a:latin typeface="Avenir Heavy"/>
                  </a:rPr>
                  <a:t>ms</a:t>
                </a:r>
                <a:r>
                  <a:rPr lang="en-US" sz="1400" b="1" dirty="0">
                    <a:latin typeface="Avenir Heavy"/>
                  </a:rPr>
                  <a:t>/second)</a:t>
                </a:r>
              </a:p>
            </p:txBody>
          </p:sp>
          <p:sp>
            <p:nvSpPr>
              <p:cNvPr id="21" name="TextBox 20">
                <a:extLst>
                  <a:ext uri="{FF2B5EF4-FFF2-40B4-BE49-F238E27FC236}">
                    <a16:creationId xmlns:a16="http://schemas.microsoft.com/office/drawing/2014/main" id="{DAEA4552-ADA8-D246-BCD4-9F58BAE485EE}"/>
                  </a:ext>
                </a:extLst>
              </p:cNvPr>
              <p:cNvSpPr txBox="1"/>
              <p:nvPr/>
            </p:nvSpPr>
            <p:spPr>
              <a:xfrm>
                <a:off x="8581022" y="5541297"/>
                <a:ext cx="3267433" cy="307777"/>
              </a:xfrm>
              <a:prstGeom prst="rect">
                <a:avLst/>
              </a:prstGeom>
              <a:solidFill>
                <a:schemeClr val="bg1"/>
              </a:solidFill>
            </p:spPr>
            <p:txBody>
              <a:bodyPr wrap="none" rtlCol="0">
                <a:spAutoFit/>
              </a:bodyPr>
              <a:lstStyle/>
              <a:p>
                <a:r>
                  <a:rPr lang="en-US" sz="1400" b="1" dirty="0">
                    <a:latin typeface="Avenir Heavy"/>
                  </a:rPr>
                  <a:t>Individual Gamble slope (</a:t>
                </a:r>
                <a:r>
                  <a:rPr lang="en-US" sz="1400" b="1" dirty="0" err="1">
                    <a:latin typeface="Avenir Heavy"/>
                  </a:rPr>
                  <a:t>ms</a:t>
                </a:r>
                <a:r>
                  <a:rPr lang="en-US" sz="1400" b="1" dirty="0">
                    <a:latin typeface="Avenir Heavy"/>
                  </a:rPr>
                  <a:t>/second)</a:t>
                </a:r>
              </a:p>
            </p:txBody>
          </p:sp>
        </p:grpSp>
      </p:grpSp>
    </p:spTree>
    <p:extLst>
      <p:ext uri="{BB962C8B-B14F-4D97-AF65-F5344CB8AC3E}">
        <p14:creationId xmlns:p14="http://schemas.microsoft.com/office/powerpoint/2010/main" val="27649680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A8B12774-B0BF-4A0C-A380-EB839BA60C58}"/>
              </a:ext>
            </a:extLst>
          </p:cNvPr>
          <p:cNvSpPr>
            <a:spLocks noGrp="1"/>
          </p:cNvSpPr>
          <p:nvPr>
            <p:ph type="title"/>
          </p:nvPr>
        </p:nvSpPr>
        <p:spPr>
          <a:xfrm>
            <a:off x="1126354" y="-183088"/>
            <a:ext cx="9939291" cy="1252915"/>
          </a:xfrm>
        </p:spPr>
        <p:txBody>
          <a:bodyPr>
            <a:normAutofit/>
          </a:bodyPr>
          <a:lstStyle/>
          <a:p>
            <a:pPr algn="ctr"/>
            <a:r>
              <a:rPr lang="en-US" sz="4000" dirty="0"/>
              <a:t>Results are inconsistent across experiments</a:t>
            </a:r>
          </a:p>
        </p:txBody>
      </p:sp>
      <p:grpSp>
        <p:nvGrpSpPr>
          <p:cNvPr id="28" name="Group 27">
            <a:extLst>
              <a:ext uri="{FF2B5EF4-FFF2-40B4-BE49-F238E27FC236}">
                <a16:creationId xmlns:a16="http://schemas.microsoft.com/office/drawing/2014/main" id="{38E7C786-2CF9-AD46-AC24-EE2D3D787AA7}"/>
              </a:ext>
            </a:extLst>
          </p:cNvPr>
          <p:cNvGrpSpPr/>
          <p:nvPr/>
        </p:nvGrpSpPr>
        <p:grpSpPr>
          <a:xfrm>
            <a:off x="84176" y="1069827"/>
            <a:ext cx="5667043" cy="3244090"/>
            <a:chOff x="333358" y="1069827"/>
            <a:chExt cx="5667043" cy="3244090"/>
          </a:xfrm>
        </p:grpSpPr>
        <p:grpSp>
          <p:nvGrpSpPr>
            <p:cNvPr id="9" name="Group 8">
              <a:extLst>
                <a:ext uri="{FF2B5EF4-FFF2-40B4-BE49-F238E27FC236}">
                  <a16:creationId xmlns:a16="http://schemas.microsoft.com/office/drawing/2014/main" id="{83F03F78-17E6-7E4C-B1FF-E7E3169ADA76}"/>
                </a:ext>
              </a:extLst>
            </p:cNvPr>
            <p:cNvGrpSpPr/>
            <p:nvPr/>
          </p:nvGrpSpPr>
          <p:grpSpPr>
            <a:xfrm>
              <a:off x="333358" y="1069827"/>
              <a:ext cx="5667043" cy="3244090"/>
              <a:chOff x="114051" y="1131007"/>
              <a:chExt cx="5667043" cy="3244090"/>
            </a:xfrm>
          </p:grpSpPr>
          <p:pic>
            <p:nvPicPr>
              <p:cNvPr id="8" name="Picture 7">
                <a:extLst>
                  <a:ext uri="{FF2B5EF4-FFF2-40B4-BE49-F238E27FC236}">
                    <a16:creationId xmlns:a16="http://schemas.microsoft.com/office/drawing/2014/main" id="{A447360F-D260-7141-A049-83A968CC8E73}"/>
                  </a:ext>
                </a:extLst>
              </p:cNvPr>
              <p:cNvPicPr>
                <a:picLocks noChangeAspect="1"/>
              </p:cNvPicPr>
              <p:nvPr/>
            </p:nvPicPr>
            <p:blipFill>
              <a:blip r:embed="rId3"/>
              <a:stretch>
                <a:fillRect/>
              </a:stretch>
            </p:blipFill>
            <p:spPr>
              <a:xfrm>
                <a:off x="385312" y="1131007"/>
                <a:ext cx="5395782" cy="3244090"/>
              </a:xfrm>
              <a:prstGeom prst="rect">
                <a:avLst/>
              </a:prstGeom>
            </p:spPr>
          </p:pic>
          <p:sp>
            <p:nvSpPr>
              <p:cNvPr id="13" name="TextBox 12">
                <a:extLst>
                  <a:ext uri="{FF2B5EF4-FFF2-40B4-BE49-F238E27FC236}">
                    <a16:creationId xmlns:a16="http://schemas.microsoft.com/office/drawing/2014/main" id="{5912B92F-5784-AF4B-9B8F-A3DB5F372372}"/>
                  </a:ext>
                </a:extLst>
              </p:cNvPr>
              <p:cNvSpPr txBox="1"/>
              <p:nvPr/>
            </p:nvSpPr>
            <p:spPr>
              <a:xfrm rot="16200000">
                <a:off x="-601182" y="2401706"/>
                <a:ext cx="1892131" cy="461665"/>
              </a:xfrm>
              <a:prstGeom prst="rect">
                <a:avLst/>
              </a:prstGeom>
              <a:solidFill>
                <a:schemeClr val="bg1"/>
              </a:solidFill>
            </p:spPr>
            <p:txBody>
              <a:bodyPr wrap="square" rtlCol="0">
                <a:spAutoFit/>
              </a:bodyPr>
              <a:lstStyle/>
              <a:p>
                <a:pPr algn="ctr"/>
                <a:r>
                  <a:rPr lang="en-US" sz="1200" b="1" dirty="0">
                    <a:latin typeface="Avenir Heavy"/>
                  </a:rPr>
                  <a:t>Coefficient Estimate for Gamble Ramp</a:t>
                </a:r>
              </a:p>
            </p:txBody>
          </p:sp>
        </p:grpSp>
        <p:cxnSp>
          <p:nvCxnSpPr>
            <p:cNvPr id="14" name="Straight Connector 13">
              <a:extLst>
                <a:ext uri="{FF2B5EF4-FFF2-40B4-BE49-F238E27FC236}">
                  <a16:creationId xmlns:a16="http://schemas.microsoft.com/office/drawing/2014/main" id="{F36B64C7-DC9D-DE40-B7AB-C147BCB1136B}"/>
                </a:ext>
              </a:extLst>
            </p:cNvPr>
            <p:cNvCxnSpPr>
              <a:cxnSpLocks/>
            </p:cNvCxnSpPr>
            <p:nvPr/>
          </p:nvCxnSpPr>
          <p:spPr>
            <a:xfrm>
              <a:off x="1653448" y="1515649"/>
              <a:ext cx="538607" cy="688932"/>
            </a:xfrm>
            <a:prstGeom prst="line">
              <a:avLst/>
            </a:prstGeom>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91EF688C-2E9C-0849-B8FC-C7963E251473}"/>
                </a:ext>
              </a:extLst>
            </p:cNvPr>
            <p:cNvCxnSpPr>
              <a:cxnSpLocks/>
            </p:cNvCxnSpPr>
            <p:nvPr/>
          </p:nvCxnSpPr>
          <p:spPr>
            <a:xfrm flipH="1">
              <a:off x="2192054" y="1515649"/>
              <a:ext cx="513568" cy="688932"/>
            </a:xfrm>
            <a:prstGeom prst="line">
              <a:avLst/>
            </a:prstGeom>
          </p:spPr>
          <p:style>
            <a:lnRef idx="1">
              <a:schemeClr val="dk1"/>
            </a:lnRef>
            <a:fillRef idx="0">
              <a:schemeClr val="dk1"/>
            </a:fillRef>
            <a:effectRef idx="0">
              <a:schemeClr val="dk1"/>
            </a:effectRef>
            <a:fontRef idx="minor">
              <a:schemeClr val="tx1"/>
            </a:fontRef>
          </p:style>
        </p:cxnSp>
      </p:grpSp>
      <p:grpSp>
        <p:nvGrpSpPr>
          <p:cNvPr id="41" name="Group 40">
            <a:extLst>
              <a:ext uri="{FF2B5EF4-FFF2-40B4-BE49-F238E27FC236}">
                <a16:creationId xmlns:a16="http://schemas.microsoft.com/office/drawing/2014/main" id="{1A48AE1E-58EB-C448-9CC7-EA1715231B6A}"/>
              </a:ext>
            </a:extLst>
          </p:cNvPr>
          <p:cNvGrpSpPr/>
          <p:nvPr/>
        </p:nvGrpSpPr>
        <p:grpSpPr>
          <a:xfrm>
            <a:off x="40325" y="3517513"/>
            <a:ext cx="6023368" cy="3430388"/>
            <a:chOff x="40325" y="3517513"/>
            <a:chExt cx="6023368" cy="3430388"/>
          </a:xfrm>
        </p:grpSpPr>
        <p:grpSp>
          <p:nvGrpSpPr>
            <p:cNvPr id="37" name="Group 36">
              <a:extLst>
                <a:ext uri="{FF2B5EF4-FFF2-40B4-BE49-F238E27FC236}">
                  <a16:creationId xmlns:a16="http://schemas.microsoft.com/office/drawing/2014/main" id="{5BA5EC15-DDA3-AE43-8BD3-EA97ADF340CB}"/>
                </a:ext>
              </a:extLst>
            </p:cNvPr>
            <p:cNvGrpSpPr/>
            <p:nvPr/>
          </p:nvGrpSpPr>
          <p:grpSpPr>
            <a:xfrm>
              <a:off x="40325" y="3517513"/>
              <a:ext cx="6023368" cy="3430388"/>
              <a:chOff x="40325" y="3517513"/>
              <a:chExt cx="6023368" cy="3430388"/>
            </a:xfrm>
          </p:grpSpPr>
          <p:pic>
            <p:nvPicPr>
              <p:cNvPr id="33" name="Picture 32">
                <a:extLst>
                  <a:ext uri="{FF2B5EF4-FFF2-40B4-BE49-F238E27FC236}">
                    <a16:creationId xmlns:a16="http://schemas.microsoft.com/office/drawing/2014/main" id="{4277D871-4308-C24D-BAD9-6EE75E2978A6}"/>
                  </a:ext>
                </a:extLst>
              </p:cNvPr>
              <p:cNvPicPr>
                <a:picLocks noChangeAspect="1"/>
              </p:cNvPicPr>
              <p:nvPr/>
            </p:nvPicPr>
            <p:blipFill>
              <a:blip r:embed="rId4"/>
              <a:stretch>
                <a:fillRect/>
              </a:stretch>
            </p:blipFill>
            <p:spPr>
              <a:xfrm>
                <a:off x="358048" y="3517513"/>
                <a:ext cx="5705645" cy="3430388"/>
              </a:xfrm>
              <a:prstGeom prst="rect">
                <a:avLst/>
              </a:prstGeom>
            </p:spPr>
          </p:pic>
          <p:sp>
            <p:nvSpPr>
              <p:cNvPr id="34" name="TextBox 33">
                <a:extLst>
                  <a:ext uri="{FF2B5EF4-FFF2-40B4-BE49-F238E27FC236}">
                    <a16:creationId xmlns:a16="http://schemas.microsoft.com/office/drawing/2014/main" id="{32CAEF8F-A78C-1046-979A-70E30FD4E914}"/>
                  </a:ext>
                </a:extLst>
              </p:cNvPr>
              <p:cNvSpPr txBox="1"/>
              <p:nvPr/>
            </p:nvSpPr>
            <p:spPr>
              <a:xfrm rot="16200000">
                <a:off x="-964549" y="4928190"/>
                <a:ext cx="2471414" cy="461665"/>
              </a:xfrm>
              <a:prstGeom prst="rect">
                <a:avLst/>
              </a:prstGeom>
              <a:solidFill>
                <a:schemeClr val="bg1"/>
              </a:solidFill>
            </p:spPr>
            <p:txBody>
              <a:bodyPr wrap="square" rtlCol="0">
                <a:spAutoFit/>
              </a:bodyPr>
              <a:lstStyle/>
              <a:p>
                <a:pPr algn="ctr"/>
                <a:r>
                  <a:rPr lang="en-US" sz="1200" b="1" dirty="0">
                    <a:latin typeface="Avenir Heavy"/>
                  </a:rPr>
                  <a:t>Slope Coefficient (</a:t>
                </a:r>
                <a:r>
                  <a:rPr lang="en-US" sz="1200" b="1" dirty="0" err="1">
                    <a:latin typeface="Avenir Heavy"/>
                  </a:rPr>
                  <a:t>ms</a:t>
                </a:r>
                <a:r>
                  <a:rPr lang="en-US" sz="1200" b="1" dirty="0">
                    <a:latin typeface="Avenir Heavy"/>
                  </a:rPr>
                  <a:t> change/interruption sec)</a:t>
                </a:r>
              </a:p>
            </p:txBody>
          </p:sp>
        </p:grpSp>
        <p:sp>
          <p:nvSpPr>
            <p:cNvPr id="38" name="TextBox 37">
              <a:extLst>
                <a:ext uri="{FF2B5EF4-FFF2-40B4-BE49-F238E27FC236}">
                  <a16:creationId xmlns:a16="http://schemas.microsoft.com/office/drawing/2014/main" id="{FC4F3905-B1A2-E34E-93D4-0793E7F268A5}"/>
                </a:ext>
              </a:extLst>
            </p:cNvPr>
            <p:cNvSpPr txBox="1"/>
            <p:nvPr/>
          </p:nvSpPr>
          <p:spPr>
            <a:xfrm>
              <a:off x="1817621" y="3917675"/>
              <a:ext cx="2471414" cy="276999"/>
            </a:xfrm>
            <a:prstGeom prst="rect">
              <a:avLst/>
            </a:prstGeom>
            <a:solidFill>
              <a:schemeClr val="bg1"/>
            </a:solidFill>
          </p:spPr>
          <p:txBody>
            <a:bodyPr wrap="square" rtlCol="0">
              <a:spAutoFit/>
            </a:bodyPr>
            <a:lstStyle/>
            <a:p>
              <a:pPr algn="ctr"/>
              <a:r>
                <a:rPr lang="en-US" sz="1200" b="1" dirty="0">
                  <a:latin typeface="Avenir Heavy"/>
                </a:rPr>
                <a:t>Slope Coefficient of RT</a:t>
              </a:r>
            </a:p>
          </p:txBody>
        </p:sp>
      </p:grpSp>
      <p:grpSp>
        <p:nvGrpSpPr>
          <p:cNvPr id="43" name="Group 42">
            <a:extLst>
              <a:ext uri="{FF2B5EF4-FFF2-40B4-BE49-F238E27FC236}">
                <a16:creationId xmlns:a16="http://schemas.microsoft.com/office/drawing/2014/main" id="{6B86D180-AFC0-8549-9990-EF7FA74AB270}"/>
              </a:ext>
            </a:extLst>
          </p:cNvPr>
          <p:cNvGrpSpPr/>
          <p:nvPr/>
        </p:nvGrpSpPr>
        <p:grpSpPr>
          <a:xfrm>
            <a:off x="5955938" y="1060116"/>
            <a:ext cx="5708525" cy="3244089"/>
            <a:chOff x="5955938" y="1060116"/>
            <a:chExt cx="5708525" cy="3244089"/>
          </a:xfrm>
        </p:grpSpPr>
        <p:grpSp>
          <p:nvGrpSpPr>
            <p:cNvPr id="36" name="Group 35">
              <a:extLst>
                <a:ext uri="{FF2B5EF4-FFF2-40B4-BE49-F238E27FC236}">
                  <a16:creationId xmlns:a16="http://schemas.microsoft.com/office/drawing/2014/main" id="{177C4C80-2EC7-F040-A7FF-6878590CC7AA}"/>
                </a:ext>
              </a:extLst>
            </p:cNvPr>
            <p:cNvGrpSpPr/>
            <p:nvPr/>
          </p:nvGrpSpPr>
          <p:grpSpPr>
            <a:xfrm>
              <a:off x="5955938" y="1060116"/>
              <a:ext cx="5708525" cy="3244089"/>
              <a:chOff x="5955938" y="1060116"/>
              <a:chExt cx="5708525" cy="3244089"/>
            </a:xfrm>
          </p:grpSpPr>
          <p:pic>
            <p:nvPicPr>
              <p:cNvPr id="31" name="Picture 30">
                <a:extLst>
                  <a:ext uri="{FF2B5EF4-FFF2-40B4-BE49-F238E27FC236}">
                    <a16:creationId xmlns:a16="http://schemas.microsoft.com/office/drawing/2014/main" id="{FF2ACDD4-677F-FC46-AEA6-F25B590FCCAF}"/>
                  </a:ext>
                </a:extLst>
              </p:cNvPr>
              <p:cNvPicPr>
                <a:picLocks noChangeAspect="1"/>
              </p:cNvPicPr>
              <p:nvPr/>
            </p:nvPicPr>
            <p:blipFill>
              <a:blip r:embed="rId5"/>
              <a:stretch>
                <a:fillRect/>
              </a:stretch>
            </p:blipFill>
            <p:spPr>
              <a:xfrm>
                <a:off x="6268682" y="1060116"/>
                <a:ext cx="5395781" cy="3244089"/>
              </a:xfrm>
              <a:prstGeom prst="rect">
                <a:avLst/>
              </a:prstGeom>
            </p:spPr>
          </p:pic>
          <p:sp>
            <p:nvSpPr>
              <p:cNvPr id="32" name="TextBox 31">
                <a:extLst>
                  <a:ext uri="{FF2B5EF4-FFF2-40B4-BE49-F238E27FC236}">
                    <a16:creationId xmlns:a16="http://schemas.microsoft.com/office/drawing/2014/main" id="{BD064A01-015C-F847-BFDD-02E4A1BD2B25}"/>
                  </a:ext>
                </a:extLst>
              </p:cNvPr>
              <p:cNvSpPr txBox="1"/>
              <p:nvPr/>
            </p:nvSpPr>
            <p:spPr>
              <a:xfrm rot="16200000">
                <a:off x="5240705" y="2280022"/>
                <a:ext cx="1892131" cy="461665"/>
              </a:xfrm>
              <a:prstGeom prst="rect">
                <a:avLst/>
              </a:prstGeom>
              <a:solidFill>
                <a:schemeClr val="bg1"/>
              </a:solidFill>
            </p:spPr>
            <p:txBody>
              <a:bodyPr wrap="square" rtlCol="0">
                <a:spAutoFit/>
              </a:bodyPr>
              <a:lstStyle/>
              <a:p>
                <a:pPr algn="ctr"/>
                <a:r>
                  <a:rPr lang="en-US" sz="1200" b="1" dirty="0">
                    <a:latin typeface="Avenir Heavy"/>
                  </a:rPr>
                  <a:t>Coefficient Estimate for Value</a:t>
                </a:r>
              </a:p>
            </p:txBody>
          </p:sp>
        </p:grpSp>
        <p:sp>
          <p:nvSpPr>
            <p:cNvPr id="40" name="TextBox 39">
              <a:extLst>
                <a:ext uri="{FF2B5EF4-FFF2-40B4-BE49-F238E27FC236}">
                  <a16:creationId xmlns:a16="http://schemas.microsoft.com/office/drawing/2014/main" id="{1B985C7A-3643-F043-B7B6-B5A70BE564BC}"/>
                </a:ext>
              </a:extLst>
            </p:cNvPr>
            <p:cNvSpPr txBox="1"/>
            <p:nvPr/>
          </p:nvSpPr>
          <p:spPr>
            <a:xfrm>
              <a:off x="8060334" y="1086475"/>
              <a:ext cx="2723583" cy="461665"/>
            </a:xfrm>
            <a:prstGeom prst="rect">
              <a:avLst/>
            </a:prstGeom>
            <a:solidFill>
              <a:schemeClr val="bg1"/>
            </a:solidFill>
          </p:spPr>
          <p:txBody>
            <a:bodyPr wrap="square" rtlCol="0">
              <a:spAutoFit/>
            </a:bodyPr>
            <a:lstStyle/>
            <a:p>
              <a:pPr algn="ctr"/>
              <a:r>
                <a:rPr lang="en-US" sz="1200" b="1" dirty="0">
                  <a:latin typeface="Avenir Heavy"/>
                </a:rPr>
                <a:t>Effect of Value on Gamble Propensity</a:t>
              </a:r>
            </a:p>
          </p:txBody>
        </p:sp>
      </p:grpSp>
      <p:grpSp>
        <p:nvGrpSpPr>
          <p:cNvPr id="45" name="Group 44">
            <a:extLst>
              <a:ext uri="{FF2B5EF4-FFF2-40B4-BE49-F238E27FC236}">
                <a16:creationId xmlns:a16="http://schemas.microsoft.com/office/drawing/2014/main" id="{19A8F0D7-6E53-1A49-8FE1-E07D7A1A7FA2}"/>
              </a:ext>
            </a:extLst>
          </p:cNvPr>
          <p:cNvGrpSpPr/>
          <p:nvPr/>
        </p:nvGrpSpPr>
        <p:grpSpPr>
          <a:xfrm>
            <a:off x="5993415" y="3677012"/>
            <a:ext cx="6262751" cy="3618469"/>
            <a:chOff x="5993415" y="3677012"/>
            <a:chExt cx="6262751" cy="3618469"/>
          </a:xfrm>
        </p:grpSpPr>
        <p:grpSp>
          <p:nvGrpSpPr>
            <p:cNvPr id="35" name="Group 34">
              <a:extLst>
                <a:ext uri="{FF2B5EF4-FFF2-40B4-BE49-F238E27FC236}">
                  <a16:creationId xmlns:a16="http://schemas.microsoft.com/office/drawing/2014/main" id="{2746837A-F46C-964A-BBC6-D498039EBE0F}"/>
                </a:ext>
              </a:extLst>
            </p:cNvPr>
            <p:cNvGrpSpPr/>
            <p:nvPr/>
          </p:nvGrpSpPr>
          <p:grpSpPr>
            <a:xfrm>
              <a:off x="5993415" y="3677012"/>
              <a:ext cx="6262751" cy="3618469"/>
              <a:chOff x="5853977" y="3739642"/>
              <a:chExt cx="6262751" cy="3618469"/>
            </a:xfrm>
          </p:grpSpPr>
          <p:pic>
            <p:nvPicPr>
              <p:cNvPr id="29" name="Picture 28">
                <a:extLst>
                  <a:ext uri="{FF2B5EF4-FFF2-40B4-BE49-F238E27FC236}">
                    <a16:creationId xmlns:a16="http://schemas.microsoft.com/office/drawing/2014/main" id="{3C09E4F9-6D6E-C141-867A-A3300EFCB847}"/>
                  </a:ext>
                </a:extLst>
              </p:cNvPr>
              <p:cNvPicPr>
                <a:picLocks noChangeAspect="1"/>
              </p:cNvPicPr>
              <p:nvPr/>
            </p:nvPicPr>
            <p:blipFill>
              <a:blip r:embed="rId6"/>
              <a:stretch>
                <a:fillRect/>
              </a:stretch>
            </p:blipFill>
            <p:spPr>
              <a:xfrm>
                <a:off x="6098254" y="3739642"/>
                <a:ext cx="6018474" cy="3618469"/>
              </a:xfrm>
              <a:prstGeom prst="rect">
                <a:avLst/>
              </a:prstGeom>
            </p:spPr>
          </p:pic>
          <p:sp>
            <p:nvSpPr>
              <p:cNvPr id="30" name="TextBox 29">
                <a:extLst>
                  <a:ext uri="{FF2B5EF4-FFF2-40B4-BE49-F238E27FC236}">
                    <a16:creationId xmlns:a16="http://schemas.microsoft.com/office/drawing/2014/main" id="{FEB4303A-053C-CF48-AAB5-524508A840CD}"/>
                  </a:ext>
                </a:extLst>
              </p:cNvPr>
              <p:cNvSpPr txBox="1"/>
              <p:nvPr/>
            </p:nvSpPr>
            <p:spPr>
              <a:xfrm rot="16200000">
                <a:off x="5138744" y="5217833"/>
                <a:ext cx="1892131" cy="461665"/>
              </a:xfrm>
              <a:prstGeom prst="rect">
                <a:avLst/>
              </a:prstGeom>
              <a:solidFill>
                <a:schemeClr val="bg1"/>
              </a:solidFill>
            </p:spPr>
            <p:txBody>
              <a:bodyPr wrap="square" rtlCol="0">
                <a:spAutoFit/>
              </a:bodyPr>
              <a:lstStyle/>
              <a:p>
                <a:pPr algn="ctr"/>
                <a:r>
                  <a:rPr lang="en-US" sz="1200" b="1" dirty="0">
                    <a:latin typeface="Avenir Heavy"/>
                  </a:rPr>
                  <a:t>Coefficient Estimate for Magnitude</a:t>
                </a:r>
              </a:p>
            </p:txBody>
          </p:sp>
        </p:grpSp>
        <p:sp>
          <p:nvSpPr>
            <p:cNvPr id="44" name="TextBox 43">
              <a:extLst>
                <a:ext uri="{FF2B5EF4-FFF2-40B4-BE49-F238E27FC236}">
                  <a16:creationId xmlns:a16="http://schemas.microsoft.com/office/drawing/2014/main" id="{7F39175D-E4F7-AB4B-85FC-653431A47920}"/>
                </a:ext>
              </a:extLst>
            </p:cNvPr>
            <p:cNvSpPr txBox="1"/>
            <p:nvPr/>
          </p:nvSpPr>
          <p:spPr>
            <a:xfrm>
              <a:off x="8060333" y="3852252"/>
              <a:ext cx="2723583" cy="461665"/>
            </a:xfrm>
            <a:prstGeom prst="rect">
              <a:avLst/>
            </a:prstGeom>
            <a:solidFill>
              <a:schemeClr val="bg1"/>
            </a:solidFill>
          </p:spPr>
          <p:txBody>
            <a:bodyPr wrap="square" rtlCol="0">
              <a:spAutoFit/>
            </a:bodyPr>
            <a:lstStyle/>
            <a:p>
              <a:pPr algn="ctr"/>
              <a:r>
                <a:rPr lang="en-US" sz="1200" b="1" dirty="0">
                  <a:latin typeface="Avenir Heavy"/>
                </a:rPr>
                <a:t>Effect of Magnitude on Gamble Propensity</a:t>
              </a:r>
            </a:p>
          </p:txBody>
        </p:sp>
      </p:grpSp>
      <p:pic>
        <p:nvPicPr>
          <p:cNvPr id="53" name="Picture 52">
            <a:extLst>
              <a:ext uri="{FF2B5EF4-FFF2-40B4-BE49-F238E27FC236}">
                <a16:creationId xmlns:a16="http://schemas.microsoft.com/office/drawing/2014/main" id="{A918A494-026D-B946-B3AD-9EE858D7C632}"/>
              </a:ext>
            </a:extLst>
          </p:cNvPr>
          <p:cNvPicPr>
            <a:picLocks noChangeAspect="1"/>
          </p:cNvPicPr>
          <p:nvPr/>
        </p:nvPicPr>
        <p:blipFill>
          <a:blip r:embed="rId7"/>
          <a:stretch>
            <a:fillRect/>
          </a:stretch>
        </p:blipFill>
        <p:spPr>
          <a:xfrm>
            <a:off x="1206516" y="611376"/>
            <a:ext cx="1472711" cy="897480"/>
          </a:xfrm>
          <a:prstGeom prst="rect">
            <a:avLst/>
          </a:prstGeom>
        </p:spPr>
      </p:pic>
    </p:spTree>
    <p:extLst>
      <p:ext uri="{BB962C8B-B14F-4D97-AF65-F5344CB8AC3E}">
        <p14:creationId xmlns:p14="http://schemas.microsoft.com/office/powerpoint/2010/main" val="754284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05858B-1EBA-EE47-A8A8-7600DCD5DF9C}"/>
              </a:ext>
            </a:extLst>
          </p:cNvPr>
          <p:cNvSpPr>
            <a:spLocks noGrp="1"/>
          </p:cNvSpPr>
          <p:nvPr>
            <p:ph type="title"/>
          </p:nvPr>
        </p:nvSpPr>
        <p:spPr>
          <a:xfrm>
            <a:off x="838200" y="0"/>
            <a:ext cx="10515600" cy="1325563"/>
          </a:xfrm>
        </p:spPr>
        <p:txBody>
          <a:bodyPr/>
          <a:lstStyle/>
          <a:p>
            <a:pPr algn="ctr"/>
            <a:r>
              <a:rPr lang="en-US" dirty="0"/>
              <a:t>Summary</a:t>
            </a:r>
          </a:p>
        </p:txBody>
      </p:sp>
      <p:sp>
        <p:nvSpPr>
          <p:cNvPr id="3" name="Content Placeholder 2">
            <a:extLst>
              <a:ext uri="{FF2B5EF4-FFF2-40B4-BE49-F238E27FC236}">
                <a16:creationId xmlns:a16="http://schemas.microsoft.com/office/drawing/2014/main" id="{E145724B-BBA3-FB42-949B-07D7228BC58F}"/>
              </a:ext>
            </a:extLst>
          </p:cNvPr>
          <p:cNvSpPr>
            <a:spLocks noGrp="1"/>
          </p:cNvSpPr>
          <p:nvPr>
            <p:ph idx="1"/>
          </p:nvPr>
        </p:nvSpPr>
        <p:spPr>
          <a:xfrm>
            <a:off x="838200" y="1562578"/>
            <a:ext cx="10515600" cy="4351338"/>
          </a:xfrm>
        </p:spPr>
        <p:txBody>
          <a:bodyPr/>
          <a:lstStyle/>
          <a:p>
            <a:r>
              <a:rPr lang="en-US" dirty="0"/>
              <a:t>Participants recognize advantageous and disadvantageous gambles.</a:t>
            </a:r>
          </a:p>
          <a:p>
            <a:endParaRPr lang="en-US" dirty="0"/>
          </a:p>
          <a:p>
            <a:r>
              <a:rPr lang="en-US" dirty="0"/>
              <a:t>Magnitude doesn’t have an effect on gambling propensity. </a:t>
            </a:r>
          </a:p>
          <a:p>
            <a:endParaRPr lang="en-US" dirty="0"/>
          </a:p>
          <a:p>
            <a:r>
              <a:rPr lang="en-US" dirty="0"/>
              <a:t>Participants RTs tend to decrease as the gamble interrupts later in the progress bar.</a:t>
            </a:r>
          </a:p>
          <a:p>
            <a:endParaRPr lang="en-US" dirty="0"/>
          </a:p>
          <a:p>
            <a:r>
              <a:rPr lang="en-US" dirty="0"/>
              <a:t>Propensity to gamble may be affected by the time at which the gamble interrupts.</a:t>
            </a:r>
          </a:p>
          <a:p>
            <a:endParaRPr lang="en-US" dirty="0"/>
          </a:p>
          <a:p>
            <a:endParaRPr lang="en-US" dirty="0"/>
          </a:p>
        </p:txBody>
      </p:sp>
    </p:spTree>
    <p:extLst>
      <p:ext uri="{BB962C8B-B14F-4D97-AF65-F5344CB8AC3E}">
        <p14:creationId xmlns:p14="http://schemas.microsoft.com/office/powerpoint/2010/main" val="3356007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322A923-3E67-1940-B642-39F79C5B11C4}"/>
              </a:ext>
            </a:extLst>
          </p:cNvPr>
          <p:cNvPicPr>
            <a:picLocks noChangeAspect="1"/>
          </p:cNvPicPr>
          <p:nvPr/>
        </p:nvPicPr>
        <p:blipFill>
          <a:blip r:embed="rId3"/>
          <a:stretch>
            <a:fillRect/>
          </a:stretch>
        </p:blipFill>
        <p:spPr>
          <a:xfrm>
            <a:off x="249513" y="1965180"/>
            <a:ext cx="3630877" cy="3741821"/>
          </a:xfrm>
          <a:prstGeom prst="rect">
            <a:avLst/>
          </a:prstGeom>
        </p:spPr>
      </p:pic>
      <p:sp>
        <p:nvSpPr>
          <p:cNvPr id="2" name="Title 1">
            <a:extLst>
              <a:ext uri="{FF2B5EF4-FFF2-40B4-BE49-F238E27FC236}">
                <a16:creationId xmlns:a16="http://schemas.microsoft.com/office/drawing/2014/main" id="{88A3814E-EE9D-0440-BB2D-C9CF2D0E7DC9}"/>
              </a:ext>
            </a:extLst>
          </p:cNvPr>
          <p:cNvSpPr>
            <a:spLocks noGrp="1"/>
          </p:cNvSpPr>
          <p:nvPr>
            <p:ph type="title"/>
          </p:nvPr>
        </p:nvSpPr>
        <p:spPr/>
        <p:txBody>
          <a:bodyPr/>
          <a:lstStyle/>
          <a:p>
            <a:pPr algn="ctr"/>
            <a:r>
              <a:rPr lang="en-US" dirty="0"/>
              <a:t>Deep Brain Stimulation (DBS) can be used to treat Parkinson’s disease</a:t>
            </a:r>
          </a:p>
        </p:txBody>
      </p:sp>
      <p:sp>
        <p:nvSpPr>
          <p:cNvPr id="5" name="Content Placeholder 2">
            <a:extLst>
              <a:ext uri="{FF2B5EF4-FFF2-40B4-BE49-F238E27FC236}">
                <a16:creationId xmlns:a16="http://schemas.microsoft.com/office/drawing/2014/main" id="{E6E2EEAB-1456-404A-B77E-8AA485DDAC51}"/>
              </a:ext>
            </a:extLst>
          </p:cNvPr>
          <p:cNvSpPr>
            <a:spLocks noGrp="1"/>
          </p:cNvSpPr>
          <p:nvPr>
            <p:ph idx="1"/>
          </p:nvPr>
        </p:nvSpPr>
        <p:spPr>
          <a:xfrm>
            <a:off x="3790122" y="2067168"/>
            <a:ext cx="4687957" cy="4255398"/>
          </a:xfrm>
        </p:spPr>
        <p:txBody>
          <a:bodyPr>
            <a:normAutofit fontScale="92500"/>
          </a:bodyPr>
          <a:lstStyle/>
          <a:p>
            <a:pPr marL="0" indent="0" algn="ctr">
              <a:buNone/>
            </a:pPr>
            <a:r>
              <a:rPr lang="en-US" sz="2400" dirty="0"/>
              <a:t>Substantia </a:t>
            </a:r>
            <a:r>
              <a:rPr lang="en-US" sz="2400" dirty="0" err="1"/>
              <a:t>Nigra</a:t>
            </a:r>
            <a:r>
              <a:rPr lang="en-US" sz="2400" dirty="0"/>
              <a:t> neurons degenerate</a:t>
            </a:r>
          </a:p>
          <a:p>
            <a:pPr marL="0" indent="0" algn="ctr">
              <a:buNone/>
            </a:pPr>
            <a:endParaRPr lang="en-US" sz="2400" dirty="0"/>
          </a:p>
          <a:p>
            <a:pPr marL="0" indent="0" algn="ctr">
              <a:buNone/>
            </a:pPr>
            <a:r>
              <a:rPr lang="en-US" sz="2400" dirty="0"/>
              <a:t>Most common medication = DA agonist</a:t>
            </a:r>
          </a:p>
          <a:p>
            <a:pPr marL="0" indent="0" algn="ctr">
              <a:buNone/>
            </a:pPr>
            <a:endParaRPr lang="en-US" sz="2400" dirty="0"/>
          </a:p>
          <a:p>
            <a:pPr marL="0" indent="0" algn="ctr">
              <a:buNone/>
            </a:pPr>
            <a:r>
              <a:rPr lang="en-US" sz="2400" dirty="0"/>
              <a:t>Deep Brain Stimulation (DBS) is sometimes used as a treatment to ‘lesion’ the subthalamic nucleus (STN)</a:t>
            </a:r>
          </a:p>
          <a:p>
            <a:pPr marL="0" indent="0" algn="ctr">
              <a:buNone/>
            </a:pPr>
            <a:endParaRPr lang="en-US" sz="2400" dirty="0"/>
          </a:p>
          <a:p>
            <a:pPr marL="0" indent="0" algn="ctr">
              <a:buNone/>
            </a:pPr>
            <a:r>
              <a:rPr lang="en-US" sz="2400" dirty="0"/>
              <a:t>STN is implicated in recruitment of control behavior</a:t>
            </a:r>
          </a:p>
        </p:txBody>
      </p:sp>
      <p:pic>
        <p:nvPicPr>
          <p:cNvPr id="1026" name="Picture 2" descr="Deep Brain Stimulation ">
            <a:extLst>
              <a:ext uri="{FF2B5EF4-FFF2-40B4-BE49-F238E27FC236}">
                <a16:creationId xmlns:a16="http://schemas.microsoft.com/office/drawing/2014/main" id="{1E877FDB-F3B1-4779-B1A9-C7FD27B032D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84097" y="2067168"/>
            <a:ext cx="3358390" cy="3778189"/>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376866A0-A305-C646-8702-6BB4DC2808DB}"/>
              </a:ext>
            </a:extLst>
          </p:cNvPr>
          <p:cNvSpPr/>
          <p:nvPr/>
        </p:nvSpPr>
        <p:spPr>
          <a:xfrm>
            <a:off x="838200" y="3870686"/>
            <a:ext cx="581526" cy="496777"/>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218131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F50223-A8A4-4330-B85D-42AAD1F510B9}"/>
              </a:ext>
            </a:extLst>
          </p:cNvPr>
          <p:cNvSpPr>
            <a:spLocks noGrp="1"/>
          </p:cNvSpPr>
          <p:nvPr>
            <p:ph type="title"/>
          </p:nvPr>
        </p:nvSpPr>
        <p:spPr/>
        <p:txBody>
          <a:bodyPr>
            <a:normAutofit/>
          </a:bodyPr>
          <a:lstStyle/>
          <a:p>
            <a:pPr algn="ctr"/>
            <a:r>
              <a:rPr lang="en-US" dirty="0"/>
              <a:t>STN DBS tends to increase impulsive choice and decrease RT</a:t>
            </a:r>
          </a:p>
        </p:txBody>
      </p:sp>
      <p:sp>
        <p:nvSpPr>
          <p:cNvPr id="12" name="Content Placeholder 2">
            <a:extLst>
              <a:ext uri="{FF2B5EF4-FFF2-40B4-BE49-F238E27FC236}">
                <a16:creationId xmlns:a16="http://schemas.microsoft.com/office/drawing/2014/main" id="{01520AA3-03C0-FD4C-8E74-EB63DDB06FD1}"/>
              </a:ext>
            </a:extLst>
          </p:cNvPr>
          <p:cNvSpPr txBox="1">
            <a:spLocks/>
          </p:cNvSpPr>
          <p:nvPr/>
        </p:nvSpPr>
        <p:spPr>
          <a:xfrm>
            <a:off x="474945" y="5988864"/>
            <a:ext cx="11717055" cy="10080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dirty="0"/>
          </a:p>
        </p:txBody>
      </p:sp>
      <p:pic>
        <p:nvPicPr>
          <p:cNvPr id="15" name="Picture 14">
            <a:extLst>
              <a:ext uri="{FF2B5EF4-FFF2-40B4-BE49-F238E27FC236}">
                <a16:creationId xmlns:a16="http://schemas.microsoft.com/office/drawing/2014/main" id="{6021E264-9193-6045-B2E9-D74F118FB1D6}"/>
              </a:ext>
            </a:extLst>
          </p:cNvPr>
          <p:cNvPicPr>
            <a:picLocks noChangeAspect="1"/>
          </p:cNvPicPr>
          <p:nvPr/>
        </p:nvPicPr>
        <p:blipFill>
          <a:blip r:embed="rId3"/>
          <a:stretch>
            <a:fillRect/>
          </a:stretch>
        </p:blipFill>
        <p:spPr>
          <a:xfrm>
            <a:off x="343917" y="2105552"/>
            <a:ext cx="5752083" cy="2596073"/>
          </a:xfrm>
          <a:prstGeom prst="rect">
            <a:avLst/>
          </a:prstGeom>
        </p:spPr>
      </p:pic>
      <p:pic>
        <p:nvPicPr>
          <p:cNvPr id="17" name="Picture 16">
            <a:extLst>
              <a:ext uri="{FF2B5EF4-FFF2-40B4-BE49-F238E27FC236}">
                <a16:creationId xmlns:a16="http://schemas.microsoft.com/office/drawing/2014/main" id="{32387DFC-F37A-444B-AEF0-0B840B348B60}"/>
              </a:ext>
            </a:extLst>
          </p:cNvPr>
          <p:cNvPicPr>
            <a:picLocks noChangeAspect="1"/>
          </p:cNvPicPr>
          <p:nvPr/>
        </p:nvPicPr>
        <p:blipFill rotWithShape="1">
          <a:blip r:embed="rId4"/>
          <a:srcRect t="-16" r="50411" b="52989"/>
          <a:stretch/>
        </p:blipFill>
        <p:spPr>
          <a:xfrm>
            <a:off x="7323203" y="1826876"/>
            <a:ext cx="4030597" cy="3153427"/>
          </a:xfrm>
          <a:prstGeom prst="rect">
            <a:avLst/>
          </a:prstGeom>
        </p:spPr>
      </p:pic>
      <p:sp>
        <p:nvSpPr>
          <p:cNvPr id="18" name="TextBox 17">
            <a:extLst>
              <a:ext uri="{FF2B5EF4-FFF2-40B4-BE49-F238E27FC236}">
                <a16:creationId xmlns:a16="http://schemas.microsoft.com/office/drawing/2014/main" id="{DD11DEE9-D3F5-9544-847D-D46E0BC2C16C}"/>
              </a:ext>
            </a:extLst>
          </p:cNvPr>
          <p:cNvSpPr txBox="1"/>
          <p:nvPr/>
        </p:nvSpPr>
        <p:spPr>
          <a:xfrm>
            <a:off x="10178478" y="5075102"/>
            <a:ext cx="1175322" cy="261610"/>
          </a:xfrm>
          <a:prstGeom prst="rect">
            <a:avLst/>
          </a:prstGeom>
          <a:noFill/>
        </p:spPr>
        <p:txBody>
          <a:bodyPr wrap="none" rtlCol="0">
            <a:spAutoFit/>
          </a:bodyPr>
          <a:lstStyle/>
          <a:p>
            <a:r>
              <a:rPr lang="en-US" sz="1100" dirty="0"/>
              <a:t>Frank et al., 2007</a:t>
            </a:r>
          </a:p>
        </p:txBody>
      </p:sp>
      <p:sp>
        <p:nvSpPr>
          <p:cNvPr id="21" name="TextBox 20">
            <a:extLst>
              <a:ext uri="{FF2B5EF4-FFF2-40B4-BE49-F238E27FC236}">
                <a16:creationId xmlns:a16="http://schemas.microsoft.com/office/drawing/2014/main" id="{735D3F25-0F13-7E44-B08A-2020ECBD8A06}"/>
              </a:ext>
            </a:extLst>
          </p:cNvPr>
          <p:cNvSpPr txBox="1"/>
          <p:nvPr/>
        </p:nvSpPr>
        <p:spPr>
          <a:xfrm>
            <a:off x="1757098" y="5632455"/>
            <a:ext cx="8421380" cy="954107"/>
          </a:xfrm>
          <a:prstGeom prst="rect">
            <a:avLst/>
          </a:prstGeom>
          <a:noFill/>
        </p:spPr>
        <p:txBody>
          <a:bodyPr wrap="square" rtlCol="0">
            <a:spAutoFit/>
          </a:bodyPr>
          <a:lstStyle/>
          <a:p>
            <a:pPr algn="ctr"/>
            <a:r>
              <a:rPr lang="en-US" sz="2800" dirty="0"/>
              <a:t>Does STN DBS change perception of rewards and costs? Is STN DBS similar to increasing DA?</a:t>
            </a:r>
          </a:p>
        </p:txBody>
      </p:sp>
    </p:spTree>
    <p:extLst>
      <p:ext uri="{BB962C8B-B14F-4D97-AF65-F5344CB8AC3E}">
        <p14:creationId xmlns:p14="http://schemas.microsoft.com/office/powerpoint/2010/main" val="3731334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1B4511-275E-7B47-BBEF-4A36E3393EC9}"/>
              </a:ext>
            </a:extLst>
          </p:cNvPr>
          <p:cNvSpPr>
            <a:spLocks noGrp="1"/>
          </p:cNvSpPr>
          <p:nvPr>
            <p:ph type="title"/>
          </p:nvPr>
        </p:nvSpPr>
        <p:spPr>
          <a:xfrm>
            <a:off x="838200" y="202506"/>
            <a:ext cx="10515600" cy="1325563"/>
          </a:xfrm>
        </p:spPr>
        <p:txBody>
          <a:bodyPr/>
          <a:lstStyle/>
          <a:p>
            <a:pPr algn="ctr"/>
            <a:r>
              <a:rPr lang="en-US" dirty="0"/>
              <a:t>Using eye blink rate to gauge network activity</a:t>
            </a:r>
          </a:p>
        </p:txBody>
      </p:sp>
      <p:sp>
        <p:nvSpPr>
          <p:cNvPr id="3" name="Content Placeholder 2">
            <a:extLst>
              <a:ext uri="{FF2B5EF4-FFF2-40B4-BE49-F238E27FC236}">
                <a16:creationId xmlns:a16="http://schemas.microsoft.com/office/drawing/2014/main" id="{7619825C-0AC3-C249-8597-A219998A3245}"/>
              </a:ext>
            </a:extLst>
          </p:cNvPr>
          <p:cNvSpPr>
            <a:spLocks noGrp="1"/>
          </p:cNvSpPr>
          <p:nvPr>
            <p:ph idx="1"/>
          </p:nvPr>
        </p:nvSpPr>
        <p:spPr>
          <a:xfrm>
            <a:off x="838200" y="1825625"/>
            <a:ext cx="5478379" cy="4351338"/>
          </a:xfrm>
        </p:spPr>
        <p:txBody>
          <a:bodyPr/>
          <a:lstStyle/>
          <a:p>
            <a:r>
              <a:rPr lang="en-US" dirty="0"/>
              <a:t>Increased DA	more eye blinks </a:t>
            </a:r>
          </a:p>
          <a:p>
            <a:endParaRPr lang="en-US" dirty="0"/>
          </a:p>
          <a:p>
            <a:r>
              <a:rPr lang="en-US" dirty="0"/>
              <a:t>Manipulate frequency and amplitude of DBS and capture effect on blink rate</a:t>
            </a:r>
          </a:p>
          <a:p>
            <a:endParaRPr lang="en-US" dirty="0"/>
          </a:p>
          <a:p>
            <a:r>
              <a:rPr lang="en-US" dirty="0"/>
              <a:t>Use resulting parameters during cost-benefit decision making task</a:t>
            </a:r>
          </a:p>
        </p:txBody>
      </p:sp>
      <p:pic>
        <p:nvPicPr>
          <p:cNvPr id="4" name="Picture 3">
            <a:extLst>
              <a:ext uri="{FF2B5EF4-FFF2-40B4-BE49-F238E27FC236}">
                <a16:creationId xmlns:a16="http://schemas.microsoft.com/office/drawing/2014/main" id="{203F2BB0-3E63-E24A-AF43-6F0220D8103C}"/>
              </a:ext>
            </a:extLst>
          </p:cNvPr>
          <p:cNvPicPr>
            <a:picLocks noChangeAspect="1"/>
          </p:cNvPicPr>
          <p:nvPr/>
        </p:nvPicPr>
        <p:blipFill>
          <a:blip r:embed="rId3"/>
          <a:stretch>
            <a:fillRect/>
          </a:stretch>
        </p:blipFill>
        <p:spPr>
          <a:xfrm>
            <a:off x="6445079" y="1834356"/>
            <a:ext cx="4908721" cy="4658519"/>
          </a:xfrm>
          <a:prstGeom prst="rect">
            <a:avLst/>
          </a:prstGeom>
        </p:spPr>
      </p:pic>
      <p:sp>
        <p:nvSpPr>
          <p:cNvPr id="5" name="TextBox 4">
            <a:extLst>
              <a:ext uri="{FF2B5EF4-FFF2-40B4-BE49-F238E27FC236}">
                <a16:creationId xmlns:a16="http://schemas.microsoft.com/office/drawing/2014/main" id="{7C960112-E6A8-8148-9767-50740AB6036F}"/>
              </a:ext>
            </a:extLst>
          </p:cNvPr>
          <p:cNvSpPr txBox="1"/>
          <p:nvPr/>
        </p:nvSpPr>
        <p:spPr>
          <a:xfrm>
            <a:off x="9720981" y="6347717"/>
            <a:ext cx="1632819" cy="307777"/>
          </a:xfrm>
          <a:prstGeom prst="rect">
            <a:avLst/>
          </a:prstGeom>
          <a:noFill/>
        </p:spPr>
        <p:txBody>
          <a:bodyPr wrap="none" rtlCol="0">
            <a:spAutoFit/>
          </a:bodyPr>
          <a:lstStyle/>
          <a:p>
            <a:r>
              <a:rPr lang="en-US" sz="1400" dirty="0"/>
              <a:t>Bologna et al., 2012</a:t>
            </a:r>
          </a:p>
        </p:txBody>
      </p:sp>
      <p:cxnSp>
        <p:nvCxnSpPr>
          <p:cNvPr id="7" name="Straight Arrow Connector 6">
            <a:extLst>
              <a:ext uri="{FF2B5EF4-FFF2-40B4-BE49-F238E27FC236}">
                <a16:creationId xmlns:a16="http://schemas.microsoft.com/office/drawing/2014/main" id="{05318F5B-97FD-6240-9A94-92DD62A1B37D}"/>
              </a:ext>
            </a:extLst>
          </p:cNvPr>
          <p:cNvCxnSpPr>
            <a:cxnSpLocks/>
          </p:cNvCxnSpPr>
          <p:nvPr/>
        </p:nvCxnSpPr>
        <p:spPr>
          <a:xfrm>
            <a:off x="3152273" y="2045368"/>
            <a:ext cx="46923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080165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A29AF0-C6D6-9846-AF68-6898EA2BFCEC}"/>
              </a:ext>
            </a:extLst>
          </p:cNvPr>
          <p:cNvSpPr>
            <a:spLocks noGrp="1"/>
          </p:cNvSpPr>
          <p:nvPr>
            <p:ph type="title"/>
          </p:nvPr>
        </p:nvSpPr>
        <p:spPr/>
        <p:txBody>
          <a:bodyPr/>
          <a:lstStyle/>
          <a:p>
            <a:pPr algn="ctr"/>
            <a:r>
              <a:rPr lang="en-US" dirty="0"/>
              <a:t>Probing cost-benefit behavior during STN DBS stimulation</a:t>
            </a:r>
          </a:p>
        </p:txBody>
      </p:sp>
      <p:pic>
        <p:nvPicPr>
          <p:cNvPr id="4" name="Content Placeholder 3">
            <a:extLst>
              <a:ext uri="{FF2B5EF4-FFF2-40B4-BE49-F238E27FC236}">
                <a16:creationId xmlns:a16="http://schemas.microsoft.com/office/drawing/2014/main" id="{6E4A8CE9-0B53-4B0A-B210-C1FCD8A3FE78}"/>
              </a:ext>
            </a:extLst>
          </p:cNvPr>
          <p:cNvPicPr>
            <a:picLocks noGrp="1" noChangeAspect="1"/>
          </p:cNvPicPr>
          <p:nvPr>
            <p:ph idx="1"/>
          </p:nvPr>
        </p:nvPicPr>
        <p:blipFill>
          <a:blip r:embed="rId3"/>
          <a:stretch>
            <a:fillRect/>
          </a:stretch>
        </p:blipFill>
        <p:spPr>
          <a:xfrm rot="16200000">
            <a:off x="4174361" y="1016365"/>
            <a:ext cx="3932732" cy="5461136"/>
          </a:xfrm>
          <a:prstGeom prst="rect">
            <a:avLst/>
          </a:prstGeom>
        </p:spPr>
      </p:pic>
      <p:pic>
        <p:nvPicPr>
          <p:cNvPr id="8" name="Picture 7">
            <a:extLst>
              <a:ext uri="{FF2B5EF4-FFF2-40B4-BE49-F238E27FC236}">
                <a16:creationId xmlns:a16="http://schemas.microsoft.com/office/drawing/2014/main" id="{671B4170-13C0-4D5F-8C3D-F0C2E5502973}"/>
              </a:ext>
            </a:extLst>
          </p:cNvPr>
          <p:cNvPicPr>
            <a:picLocks noChangeAspect="1"/>
          </p:cNvPicPr>
          <p:nvPr/>
        </p:nvPicPr>
        <p:blipFill>
          <a:blip r:embed="rId4"/>
          <a:stretch>
            <a:fillRect/>
          </a:stretch>
        </p:blipFill>
        <p:spPr>
          <a:xfrm>
            <a:off x="928133" y="1371093"/>
            <a:ext cx="2562147" cy="2393701"/>
          </a:xfrm>
          <a:prstGeom prst="rect">
            <a:avLst/>
          </a:prstGeom>
        </p:spPr>
      </p:pic>
      <p:pic>
        <p:nvPicPr>
          <p:cNvPr id="9" name="Picture 8">
            <a:extLst>
              <a:ext uri="{FF2B5EF4-FFF2-40B4-BE49-F238E27FC236}">
                <a16:creationId xmlns:a16="http://schemas.microsoft.com/office/drawing/2014/main" id="{02BE6AD4-2F07-404D-B316-5E3D8A7A0259}"/>
              </a:ext>
            </a:extLst>
          </p:cNvPr>
          <p:cNvPicPr>
            <a:picLocks noChangeAspect="1"/>
          </p:cNvPicPr>
          <p:nvPr/>
        </p:nvPicPr>
        <p:blipFill>
          <a:blip r:embed="rId5"/>
          <a:stretch>
            <a:fillRect/>
          </a:stretch>
        </p:blipFill>
        <p:spPr>
          <a:xfrm>
            <a:off x="1008254" y="4290056"/>
            <a:ext cx="2482026" cy="2567944"/>
          </a:xfrm>
          <a:prstGeom prst="rect">
            <a:avLst/>
          </a:prstGeom>
        </p:spPr>
      </p:pic>
      <p:pic>
        <p:nvPicPr>
          <p:cNvPr id="10" name="Picture 9">
            <a:extLst>
              <a:ext uri="{FF2B5EF4-FFF2-40B4-BE49-F238E27FC236}">
                <a16:creationId xmlns:a16="http://schemas.microsoft.com/office/drawing/2014/main" id="{80775824-E92A-403D-96EC-11A33C39E422}"/>
              </a:ext>
            </a:extLst>
          </p:cNvPr>
          <p:cNvPicPr>
            <a:picLocks noChangeAspect="1"/>
          </p:cNvPicPr>
          <p:nvPr/>
        </p:nvPicPr>
        <p:blipFill>
          <a:blip r:embed="rId6"/>
          <a:stretch>
            <a:fillRect/>
          </a:stretch>
        </p:blipFill>
        <p:spPr>
          <a:xfrm>
            <a:off x="8640701" y="3177775"/>
            <a:ext cx="2833488" cy="2403322"/>
          </a:xfrm>
          <a:prstGeom prst="rect">
            <a:avLst/>
          </a:prstGeom>
        </p:spPr>
      </p:pic>
    </p:spTree>
    <p:extLst>
      <p:ext uri="{BB962C8B-B14F-4D97-AF65-F5344CB8AC3E}">
        <p14:creationId xmlns:p14="http://schemas.microsoft.com/office/powerpoint/2010/main" val="13661293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35368CA-872C-7D41-8E96-46A62A5BE075}"/>
              </a:ext>
            </a:extLst>
          </p:cNvPr>
          <p:cNvSpPr>
            <a:spLocks noGrp="1"/>
          </p:cNvSpPr>
          <p:nvPr>
            <p:ph idx="1"/>
          </p:nvPr>
        </p:nvSpPr>
        <p:spPr>
          <a:xfrm>
            <a:off x="96252" y="342618"/>
            <a:ext cx="7810043" cy="6172764"/>
          </a:xfrm>
        </p:spPr>
        <p:txBody>
          <a:bodyPr>
            <a:normAutofit fontScale="92500" lnSpcReduction="10000"/>
          </a:bodyPr>
          <a:lstStyle/>
          <a:p>
            <a:pPr marL="0" indent="0">
              <a:buNone/>
            </a:pPr>
            <a:r>
              <a:rPr lang="en-US" sz="3200" dirty="0"/>
              <a:t>Laboratory of Neural Computational and Cognition</a:t>
            </a:r>
          </a:p>
          <a:p>
            <a:pPr marL="0" indent="0">
              <a:buNone/>
            </a:pPr>
            <a:r>
              <a:rPr lang="en-US" sz="1600" dirty="0" err="1"/>
              <a:t>Andra</a:t>
            </a:r>
            <a:r>
              <a:rPr lang="en-US" sz="1600" dirty="0"/>
              <a:t> </a:t>
            </a:r>
            <a:r>
              <a:rPr lang="en-US" sz="1600" dirty="0" err="1"/>
              <a:t>Geana</a:t>
            </a:r>
            <a:endParaRPr lang="en-US" sz="1600" dirty="0"/>
          </a:p>
          <a:p>
            <a:pPr marL="0" indent="0">
              <a:buNone/>
            </a:pPr>
            <a:r>
              <a:rPr lang="en-US" sz="1600" b="1" dirty="0"/>
              <a:t>Andrew Westbrook</a:t>
            </a:r>
            <a:endParaRPr lang="en-US" sz="1600" dirty="0"/>
          </a:p>
          <a:p>
            <a:pPr marL="0" indent="0">
              <a:buNone/>
            </a:pPr>
            <a:r>
              <a:rPr lang="en-US" sz="1600" dirty="0" err="1"/>
              <a:t>Arif</a:t>
            </a:r>
            <a:r>
              <a:rPr lang="en-US" sz="1600" dirty="0"/>
              <a:t> Hamid</a:t>
            </a:r>
          </a:p>
          <a:p>
            <a:pPr marL="0" indent="0">
              <a:buNone/>
            </a:pPr>
            <a:r>
              <a:rPr lang="en-US" sz="1600" dirty="0"/>
              <a:t>Andrew Westbrook</a:t>
            </a:r>
          </a:p>
          <a:p>
            <a:pPr marL="0" indent="0">
              <a:buNone/>
            </a:pPr>
            <a:r>
              <a:rPr lang="en-US" sz="1600" dirty="0"/>
              <a:t>Mads Pedersen</a:t>
            </a:r>
          </a:p>
          <a:p>
            <a:pPr marL="0" indent="0">
              <a:buNone/>
            </a:pPr>
            <a:r>
              <a:rPr lang="en-US" sz="1600" dirty="0"/>
              <a:t>Rachel </a:t>
            </a:r>
            <a:r>
              <a:rPr lang="en-US" sz="1600" dirty="0" err="1"/>
              <a:t>Rac-Lubashevsky</a:t>
            </a:r>
            <a:endParaRPr lang="en-US" sz="1600" dirty="0"/>
          </a:p>
          <a:p>
            <a:pPr marL="0" indent="0">
              <a:buNone/>
            </a:pPr>
            <a:r>
              <a:rPr lang="en-US" sz="1600" dirty="0" err="1"/>
              <a:t>Prannath</a:t>
            </a:r>
            <a:r>
              <a:rPr lang="en-US" sz="1600" dirty="0"/>
              <a:t> </a:t>
            </a:r>
            <a:r>
              <a:rPr lang="en-US" sz="1600" dirty="0" err="1"/>
              <a:t>Moolchand</a:t>
            </a:r>
            <a:endParaRPr lang="en-US" sz="1600" dirty="0"/>
          </a:p>
          <a:p>
            <a:pPr marL="0" indent="0">
              <a:buNone/>
            </a:pPr>
            <a:r>
              <a:rPr lang="en-US" sz="1600" dirty="0"/>
              <a:t>Louis Gularte</a:t>
            </a:r>
          </a:p>
          <a:p>
            <a:pPr marL="0" indent="0">
              <a:buNone/>
            </a:pPr>
            <a:r>
              <a:rPr lang="en-US" sz="1600" dirty="0"/>
              <a:t>Dan Scott</a:t>
            </a:r>
          </a:p>
          <a:p>
            <a:pPr marL="0" indent="0">
              <a:buNone/>
            </a:pPr>
            <a:r>
              <a:rPr lang="en-US" sz="1600" dirty="0"/>
              <a:t>Harrison Ritz</a:t>
            </a:r>
          </a:p>
          <a:p>
            <a:pPr marL="0" indent="0">
              <a:buNone/>
            </a:pPr>
            <a:r>
              <a:rPr lang="en-US" sz="1600" dirty="0"/>
              <a:t>Amrita </a:t>
            </a:r>
            <a:r>
              <a:rPr lang="en-US" sz="1600" dirty="0" err="1"/>
              <a:t>Lamba</a:t>
            </a:r>
            <a:endParaRPr lang="en-US" sz="1600" dirty="0"/>
          </a:p>
          <a:p>
            <a:pPr marL="0" indent="0">
              <a:buNone/>
            </a:pPr>
            <a:r>
              <a:rPr lang="en-US" sz="1600" dirty="0"/>
              <a:t>Alex </a:t>
            </a:r>
            <a:r>
              <a:rPr lang="en-US" sz="1600" dirty="0" err="1"/>
              <a:t>Fengler</a:t>
            </a:r>
            <a:endParaRPr lang="en-US" sz="1600" dirty="0"/>
          </a:p>
          <a:p>
            <a:pPr marL="0" indent="0">
              <a:buNone/>
            </a:pPr>
            <a:r>
              <a:rPr lang="en-US" sz="1600" dirty="0"/>
              <a:t>Alana </a:t>
            </a:r>
            <a:r>
              <a:rPr lang="en-US" sz="1600" dirty="0" err="1"/>
              <a:t>Jaskir</a:t>
            </a:r>
            <a:endParaRPr lang="en-US" sz="1600" dirty="0"/>
          </a:p>
          <a:p>
            <a:pPr marL="0" indent="0">
              <a:buNone/>
            </a:pPr>
            <a:r>
              <a:rPr lang="en-US" sz="1600" dirty="0"/>
              <a:t>Matthew Nassar</a:t>
            </a:r>
          </a:p>
          <a:p>
            <a:pPr marL="0" indent="0">
              <a:buNone/>
            </a:pPr>
            <a:r>
              <a:rPr lang="en-US" sz="1600" dirty="0"/>
              <a:t>Andrea Mueller</a:t>
            </a:r>
          </a:p>
          <a:p>
            <a:pPr marL="0" indent="0">
              <a:buNone/>
            </a:pPr>
            <a:r>
              <a:rPr lang="en-US" sz="1600" b="1" dirty="0" err="1"/>
              <a:t>Wasita</a:t>
            </a:r>
            <a:r>
              <a:rPr lang="en-US" sz="1600" b="1" dirty="0"/>
              <a:t> </a:t>
            </a:r>
            <a:r>
              <a:rPr lang="en-US" sz="1600" b="1" dirty="0" err="1"/>
              <a:t>Mahaphanit</a:t>
            </a:r>
            <a:endParaRPr lang="en-US" sz="1600" b="1" dirty="0"/>
          </a:p>
          <a:p>
            <a:pPr marL="0" indent="0">
              <a:buNone/>
            </a:pPr>
            <a:r>
              <a:rPr lang="en-US" sz="1600" b="1" dirty="0"/>
              <a:t>Michael Frank</a:t>
            </a:r>
          </a:p>
          <a:p>
            <a:pPr marL="0" indent="0">
              <a:buNone/>
            </a:pPr>
            <a:endParaRPr lang="en-US" sz="1600" b="1" dirty="0"/>
          </a:p>
        </p:txBody>
      </p:sp>
      <p:pic>
        <p:nvPicPr>
          <p:cNvPr id="5" name="Picture 4">
            <a:extLst>
              <a:ext uri="{FF2B5EF4-FFF2-40B4-BE49-F238E27FC236}">
                <a16:creationId xmlns:a16="http://schemas.microsoft.com/office/drawing/2014/main" id="{2B3704EA-9143-4D92-880B-E0024E8E7B5D}"/>
              </a:ext>
            </a:extLst>
          </p:cNvPr>
          <p:cNvPicPr>
            <a:picLocks noChangeAspect="1"/>
          </p:cNvPicPr>
          <p:nvPr/>
        </p:nvPicPr>
        <p:blipFill>
          <a:blip r:embed="rId3"/>
          <a:stretch>
            <a:fillRect/>
          </a:stretch>
        </p:blipFill>
        <p:spPr>
          <a:xfrm>
            <a:off x="2443040" y="2344141"/>
            <a:ext cx="9283336" cy="3389153"/>
          </a:xfrm>
          <a:prstGeom prst="rect">
            <a:avLst/>
          </a:prstGeom>
        </p:spPr>
      </p:pic>
      <p:pic>
        <p:nvPicPr>
          <p:cNvPr id="9" name="Picture 8">
            <a:extLst>
              <a:ext uri="{FF2B5EF4-FFF2-40B4-BE49-F238E27FC236}">
                <a16:creationId xmlns:a16="http://schemas.microsoft.com/office/drawing/2014/main" id="{3C5F1CD8-D993-410D-AD62-A8E2BCE75533}"/>
              </a:ext>
            </a:extLst>
          </p:cNvPr>
          <p:cNvPicPr>
            <a:picLocks noChangeAspect="1"/>
          </p:cNvPicPr>
          <p:nvPr/>
        </p:nvPicPr>
        <p:blipFill>
          <a:blip r:embed="rId4"/>
          <a:stretch>
            <a:fillRect/>
          </a:stretch>
        </p:blipFill>
        <p:spPr>
          <a:xfrm>
            <a:off x="7851721" y="100823"/>
            <a:ext cx="4123613" cy="1448032"/>
          </a:xfrm>
          <a:prstGeom prst="rect">
            <a:avLst/>
          </a:prstGeom>
        </p:spPr>
      </p:pic>
      <p:sp>
        <p:nvSpPr>
          <p:cNvPr id="10" name="Content Placeholder 2">
            <a:extLst>
              <a:ext uri="{FF2B5EF4-FFF2-40B4-BE49-F238E27FC236}">
                <a16:creationId xmlns:a16="http://schemas.microsoft.com/office/drawing/2014/main" id="{4171A1AF-1ADC-4267-93F9-CCC84D06E910}"/>
              </a:ext>
            </a:extLst>
          </p:cNvPr>
          <p:cNvSpPr txBox="1">
            <a:spLocks/>
          </p:cNvSpPr>
          <p:nvPr/>
        </p:nvSpPr>
        <p:spPr>
          <a:xfrm>
            <a:off x="5102316" y="1810585"/>
            <a:ext cx="7810043" cy="530191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dirty="0"/>
          </a:p>
        </p:txBody>
      </p:sp>
    </p:spTree>
    <p:extLst>
      <p:ext uri="{BB962C8B-B14F-4D97-AF65-F5344CB8AC3E}">
        <p14:creationId xmlns:p14="http://schemas.microsoft.com/office/powerpoint/2010/main" val="35505345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365729-A672-46A4-A810-E80F65F7A520}"/>
              </a:ext>
            </a:extLst>
          </p:cNvPr>
          <p:cNvSpPr>
            <a:spLocks noGrp="1"/>
          </p:cNvSpPr>
          <p:nvPr>
            <p:ph type="title"/>
          </p:nvPr>
        </p:nvSpPr>
        <p:spPr/>
        <p:txBody>
          <a:bodyPr>
            <a:normAutofit/>
          </a:bodyPr>
          <a:lstStyle/>
          <a:p>
            <a:pPr algn="ctr"/>
            <a:r>
              <a:rPr lang="en-US" sz="4000" dirty="0"/>
              <a:t>What does dopamine (DA) do?</a:t>
            </a:r>
          </a:p>
        </p:txBody>
      </p:sp>
      <p:sp>
        <p:nvSpPr>
          <p:cNvPr id="4" name="Content Placeholder 2">
            <a:extLst>
              <a:ext uri="{FF2B5EF4-FFF2-40B4-BE49-F238E27FC236}">
                <a16:creationId xmlns:a16="http://schemas.microsoft.com/office/drawing/2014/main" id="{6C372419-61FB-40DB-98A8-F39C5B25399F}"/>
              </a:ext>
            </a:extLst>
          </p:cNvPr>
          <p:cNvSpPr txBox="1">
            <a:spLocks noGrp="1"/>
          </p:cNvSpPr>
          <p:nvPr>
            <p:ph idx="1"/>
          </p:nvPr>
        </p:nvSpPr>
        <p:spPr>
          <a:xfrm>
            <a:off x="808569" y="1458710"/>
            <a:ext cx="2138916" cy="50290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Lots of things</a:t>
            </a:r>
          </a:p>
        </p:txBody>
      </p:sp>
      <p:sp>
        <p:nvSpPr>
          <p:cNvPr id="5" name="Content Placeholder 2">
            <a:extLst>
              <a:ext uri="{FF2B5EF4-FFF2-40B4-BE49-F238E27FC236}">
                <a16:creationId xmlns:a16="http://schemas.microsoft.com/office/drawing/2014/main" id="{44CFA508-1D36-4B92-92BC-4C3D077A0FEB}"/>
              </a:ext>
            </a:extLst>
          </p:cNvPr>
          <p:cNvSpPr txBox="1">
            <a:spLocks/>
          </p:cNvSpPr>
          <p:nvPr/>
        </p:nvSpPr>
        <p:spPr>
          <a:xfrm>
            <a:off x="7478978" y="2276318"/>
            <a:ext cx="4361028" cy="50290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t>Current behavior (performance)</a:t>
            </a:r>
          </a:p>
        </p:txBody>
      </p:sp>
      <p:sp>
        <p:nvSpPr>
          <p:cNvPr id="6" name="Content Placeholder 2">
            <a:extLst>
              <a:ext uri="{FF2B5EF4-FFF2-40B4-BE49-F238E27FC236}">
                <a16:creationId xmlns:a16="http://schemas.microsoft.com/office/drawing/2014/main" id="{4EB0B981-26CF-4BF4-8642-FA8C8A1288FC}"/>
              </a:ext>
            </a:extLst>
          </p:cNvPr>
          <p:cNvSpPr txBox="1">
            <a:spLocks/>
          </p:cNvSpPr>
          <p:nvPr/>
        </p:nvSpPr>
        <p:spPr>
          <a:xfrm>
            <a:off x="808569" y="2276318"/>
            <a:ext cx="4361028" cy="50290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Future behavior (learning)</a:t>
            </a:r>
          </a:p>
        </p:txBody>
      </p:sp>
      <p:sp>
        <p:nvSpPr>
          <p:cNvPr id="7" name="TextBox 6">
            <a:extLst>
              <a:ext uri="{FF2B5EF4-FFF2-40B4-BE49-F238E27FC236}">
                <a16:creationId xmlns:a16="http://schemas.microsoft.com/office/drawing/2014/main" id="{AFC04FD7-80B0-45E6-A30A-6460D2AD5D8B}"/>
              </a:ext>
            </a:extLst>
          </p:cNvPr>
          <p:cNvSpPr txBox="1"/>
          <p:nvPr/>
        </p:nvSpPr>
        <p:spPr>
          <a:xfrm>
            <a:off x="808569" y="2864667"/>
            <a:ext cx="4019106" cy="1200329"/>
          </a:xfrm>
          <a:prstGeom prst="rect">
            <a:avLst/>
          </a:prstGeom>
          <a:noFill/>
        </p:spPr>
        <p:txBody>
          <a:bodyPr wrap="square" rtlCol="0">
            <a:spAutoFit/>
          </a:bodyPr>
          <a:lstStyle/>
          <a:p>
            <a:r>
              <a:rPr lang="en-US" dirty="0"/>
              <a:t>Fast, phasic DA spikes in the striatum occur when participants experience reward prediction errors and modulate learning.</a:t>
            </a:r>
          </a:p>
        </p:txBody>
      </p:sp>
      <p:sp>
        <p:nvSpPr>
          <p:cNvPr id="8" name="TextBox 7">
            <a:extLst>
              <a:ext uri="{FF2B5EF4-FFF2-40B4-BE49-F238E27FC236}">
                <a16:creationId xmlns:a16="http://schemas.microsoft.com/office/drawing/2014/main" id="{7C9DA553-0132-4CE4-8996-3775A9FE9F40}"/>
              </a:ext>
            </a:extLst>
          </p:cNvPr>
          <p:cNvSpPr txBox="1"/>
          <p:nvPr/>
        </p:nvSpPr>
        <p:spPr>
          <a:xfrm>
            <a:off x="7478978" y="2799842"/>
            <a:ext cx="4019106" cy="646331"/>
          </a:xfrm>
          <a:prstGeom prst="rect">
            <a:avLst/>
          </a:prstGeom>
          <a:noFill/>
        </p:spPr>
        <p:txBody>
          <a:bodyPr wrap="square" rtlCol="0">
            <a:spAutoFit/>
          </a:bodyPr>
          <a:lstStyle/>
          <a:p>
            <a:r>
              <a:rPr lang="en-US" dirty="0"/>
              <a:t>DA lesions leads to akinetic movements and the choice to not pursue rewards</a:t>
            </a:r>
          </a:p>
        </p:txBody>
      </p:sp>
      <p:pic>
        <p:nvPicPr>
          <p:cNvPr id="9" name="Picture 8">
            <a:extLst>
              <a:ext uri="{FF2B5EF4-FFF2-40B4-BE49-F238E27FC236}">
                <a16:creationId xmlns:a16="http://schemas.microsoft.com/office/drawing/2014/main" id="{A36DE47B-9C39-41D8-9148-CB9338FAD5E4}"/>
              </a:ext>
            </a:extLst>
          </p:cNvPr>
          <p:cNvPicPr>
            <a:picLocks noChangeAspect="1"/>
          </p:cNvPicPr>
          <p:nvPr/>
        </p:nvPicPr>
        <p:blipFill>
          <a:blip r:embed="rId3"/>
          <a:stretch>
            <a:fillRect/>
          </a:stretch>
        </p:blipFill>
        <p:spPr>
          <a:xfrm>
            <a:off x="3491994" y="4506984"/>
            <a:ext cx="2528718" cy="1515003"/>
          </a:xfrm>
          <a:prstGeom prst="rect">
            <a:avLst/>
          </a:prstGeom>
        </p:spPr>
      </p:pic>
      <p:pic>
        <p:nvPicPr>
          <p:cNvPr id="10" name="Picture 9">
            <a:extLst>
              <a:ext uri="{FF2B5EF4-FFF2-40B4-BE49-F238E27FC236}">
                <a16:creationId xmlns:a16="http://schemas.microsoft.com/office/drawing/2014/main" id="{1CA0BDD4-E6B8-431F-AF73-2D2A359F46CD}"/>
              </a:ext>
            </a:extLst>
          </p:cNvPr>
          <p:cNvPicPr>
            <a:picLocks noChangeAspect="1"/>
          </p:cNvPicPr>
          <p:nvPr/>
        </p:nvPicPr>
        <p:blipFill>
          <a:blip r:embed="rId4"/>
          <a:stretch>
            <a:fillRect/>
          </a:stretch>
        </p:blipFill>
        <p:spPr>
          <a:xfrm>
            <a:off x="494365" y="4494178"/>
            <a:ext cx="2767324" cy="1515003"/>
          </a:xfrm>
          <a:prstGeom prst="rect">
            <a:avLst/>
          </a:prstGeom>
        </p:spPr>
      </p:pic>
      <p:pic>
        <p:nvPicPr>
          <p:cNvPr id="11" name="Picture 10" descr="Screen Shot 2013-01-28 at 11.31.48 AM.png">
            <a:extLst>
              <a:ext uri="{FF2B5EF4-FFF2-40B4-BE49-F238E27FC236}">
                <a16:creationId xmlns:a16="http://schemas.microsoft.com/office/drawing/2014/main" id="{660D1436-92D6-1649-8FF8-984E68827DC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04869" y="4036097"/>
            <a:ext cx="2767324" cy="2456776"/>
          </a:xfrm>
          <a:prstGeom prst="rect">
            <a:avLst/>
          </a:prstGeom>
        </p:spPr>
      </p:pic>
      <p:sp>
        <p:nvSpPr>
          <p:cNvPr id="12" name="TextBox 11">
            <a:extLst>
              <a:ext uri="{FF2B5EF4-FFF2-40B4-BE49-F238E27FC236}">
                <a16:creationId xmlns:a16="http://schemas.microsoft.com/office/drawing/2014/main" id="{4C305337-22EA-A54F-8F0E-9C05DC983F5D}"/>
              </a:ext>
            </a:extLst>
          </p:cNvPr>
          <p:cNvSpPr txBox="1"/>
          <p:nvPr/>
        </p:nvSpPr>
        <p:spPr>
          <a:xfrm>
            <a:off x="9245718" y="6492875"/>
            <a:ext cx="1755609" cy="261610"/>
          </a:xfrm>
          <a:prstGeom prst="rect">
            <a:avLst/>
          </a:prstGeom>
          <a:noFill/>
        </p:spPr>
        <p:txBody>
          <a:bodyPr wrap="none" rtlCol="0">
            <a:spAutoFit/>
          </a:bodyPr>
          <a:lstStyle/>
          <a:p>
            <a:r>
              <a:rPr lang="en-US" sz="1100" dirty="0" err="1"/>
              <a:t>Aberman</a:t>
            </a:r>
            <a:r>
              <a:rPr lang="en-US" sz="1100" dirty="0"/>
              <a:t> &amp; </a:t>
            </a:r>
            <a:r>
              <a:rPr lang="en-US" sz="1100" dirty="0" err="1"/>
              <a:t>Salamone</a:t>
            </a:r>
            <a:r>
              <a:rPr lang="en-US" sz="1100" dirty="0"/>
              <a:t> 1999</a:t>
            </a:r>
          </a:p>
        </p:txBody>
      </p:sp>
      <p:sp>
        <p:nvSpPr>
          <p:cNvPr id="13" name="TextBox 12">
            <a:extLst>
              <a:ext uri="{FF2B5EF4-FFF2-40B4-BE49-F238E27FC236}">
                <a16:creationId xmlns:a16="http://schemas.microsoft.com/office/drawing/2014/main" id="{95821354-B825-4121-A07E-E71A4058F71A}"/>
              </a:ext>
            </a:extLst>
          </p:cNvPr>
          <p:cNvSpPr txBox="1"/>
          <p:nvPr/>
        </p:nvSpPr>
        <p:spPr>
          <a:xfrm>
            <a:off x="416461" y="6340215"/>
            <a:ext cx="1202573" cy="261610"/>
          </a:xfrm>
          <a:prstGeom prst="rect">
            <a:avLst/>
          </a:prstGeom>
          <a:noFill/>
        </p:spPr>
        <p:txBody>
          <a:bodyPr wrap="none" rtlCol="0">
            <a:spAutoFit/>
          </a:bodyPr>
          <a:lstStyle/>
          <a:p>
            <a:r>
              <a:rPr lang="en-US" sz="1100" dirty="0"/>
              <a:t>Shultz et al., 1997</a:t>
            </a:r>
          </a:p>
        </p:txBody>
      </p:sp>
    </p:spTree>
    <p:extLst>
      <p:ext uri="{BB962C8B-B14F-4D97-AF65-F5344CB8AC3E}">
        <p14:creationId xmlns:p14="http://schemas.microsoft.com/office/powerpoint/2010/main" val="67783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p:bldP spid="6" grpId="0"/>
      <p:bldP spid="7" grpId="0"/>
      <p:bldP spid="8" grpId="0"/>
      <p:bldP spid="12" grpId="0"/>
      <p:bldP spid="1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618D2DD6-7AD5-4A03-B8EF-5F8F2D7AD623}"/>
              </a:ext>
            </a:extLst>
          </p:cNvPr>
          <p:cNvPicPr>
            <a:picLocks noChangeAspect="1"/>
          </p:cNvPicPr>
          <p:nvPr/>
        </p:nvPicPr>
        <p:blipFill>
          <a:blip r:embed="rId3"/>
          <a:stretch>
            <a:fillRect/>
          </a:stretch>
        </p:blipFill>
        <p:spPr>
          <a:xfrm>
            <a:off x="4423705" y="2483094"/>
            <a:ext cx="5051713" cy="2810953"/>
          </a:xfrm>
          <a:prstGeom prst="rect">
            <a:avLst/>
          </a:prstGeom>
        </p:spPr>
      </p:pic>
      <p:pic>
        <p:nvPicPr>
          <p:cNvPr id="8" name="Picture 7">
            <a:extLst>
              <a:ext uri="{FF2B5EF4-FFF2-40B4-BE49-F238E27FC236}">
                <a16:creationId xmlns:a16="http://schemas.microsoft.com/office/drawing/2014/main" id="{84B81A37-6C6A-F749-A966-D8DCCB9C99F4}"/>
              </a:ext>
            </a:extLst>
          </p:cNvPr>
          <p:cNvPicPr>
            <a:picLocks noChangeAspect="1"/>
          </p:cNvPicPr>
          <p:nvPr/>
        </p:nvPicPr>
        <p:blipFill>
          <a:blip r:embed="rId4"/>
          <a:stretch>
            <a:fillRect/>
          </a:stretch>
        </p:blipFill>
        <p:spPr>
          <a:xfrm>
            <a:off x="326610" y="1563953"/>
            <a:ext cx="4184777" cy="4635792"/>
          </a:xfrm>
          <a:prstGeom prst="rect">
            <a:avLst/>
          </a:prstGeom>
        </p:spPr>
      </p:pic>
      <p:sp>
        <p:nvSpPr>
          <p:cNvPr id="2" name="Title 1">
            <a:extLst>
              <a:ext uri="{FF2B5EF4-FFF2-40B4-BE49-F238E27FC236}">
                <a16:creationId xmlns:a16="http://schemas.microsoft.com/office/drawing/2014/main" id="{D7DB2AD8-FB25-3746-A270-D49A884AFE49}"/>
              </a:ext>
            </a:extLst>
          </p:cNvPr>
          <p:cNvSpPr>
            <a:spLocks noGrp="1"/>
          </p:cNvSpPr>
          <p:nvPr>
            <p:ph type="title"/>
          </p:nvPr>
        </p:nvSpPr>
        <p:spPr/>
        <p:txBody>
          <a:bodyPr/>
          <a:lstStyle/>
          <a:p>
            <a:pPr algn="ctr"/>
            <a:r>
              <a:rPr lang="en-US" dirty="0"/>
              <a:t>Striatal DA ramps as animals approach a reward</a:t>
            </a:r>
          </a:p>
        </p:txBody>
      </p:sp>
      <p:pic>
        <p:nvPicPr>
          <p:cNvPr id="9" name="Picture 8">
            <a:extLst>
              <a:ext uri="{FF2B5EF4-FFF2-40B4-BE49-F238E27FC236}">
                <a16:creationId xmlns:a16="http://schemas.microsoft.com/office/drawing/2014/main" id="{409B3486-6341-384A-B11E-55EB097B6A8A}"/>
              </a:ext>
            </a:extLst>
          </p:cNvPr>
          <p:cNvPicPr>
            <a:picLocks noChangeAspect="1"/>
          </p:cNvPicPr>
          <p:nvPr/>
        </p:nvPicPr>
        <p:blipFill>
          <a:blip r:embed="rId5"/>
          <a:stretch>
            <a:fillRect/>
          </a:stretch>
        </p:blipFill>
        <p:spPr>
          <a:xfrm>
            <a:off x="9565474" y="2483094"/>
            <a:ext cx="2492653" cy="2564036"/>
          </a:xfrm>
          <a:prstGeom prst="rect">
            <a:avLst/>
          </a:prstGeom>
        </p:spPr>
      </p:pic>
      <p:sp>
        <p:nvSpPr>
          <p:cNvPr id="10" name="TextBox 9">
            <a:extLst>
              <a:ext uri="{FF2B5EF4-FFF2-40B4-BE49-F238E27FC236}">
                <a16:creationId xmlns:a16="http://schemas.microsoft.com/office/drawing/2014/main" id="{A40F3CF3-014C-8A4C-881D-38E2FDDCD45E}"/>
              </a:ext>
            </a:extLst>
          </p:cNvPr>
          <p:cNvSpPr txBox="1"/>
          <p:nvPr/>
        </p:nvSpPr>
        <p:spPr>
          <a:xfrm>
            <a:off x="10576050" y="5424474"/>
            <a:ext cx="1229824" cy="261610"/>
          </a:xfrm>
          <a:prstGeom prst="rect">
            <a:avLst/>
          </a:prstGeom>
          <a:noFill/>
        </p:spPr>
        <p:txBody>
          <a:bodyPr wrap="none" rtlCol="0">
            <a:spAutoFit/>
          </a:bodyPr>
          <a:lstStyle/>
          <a:p>
            <a:r>
              <a:rPr lang="en-US" sz="1100" dirty="0"/>
              <a:t>Hamid et al., 2016</a:t>
            </a:r>
          </a:p>
        </p:txBody>
      </p:sp>
      <p:sp>
        <p:nvSpPr>
          <p:cNvPr id="11" name="TextBox 10">
            <a:extLst>
              <a:ext uri="{FF2B5EF4-FFF2-40B4-BE49-F238E27FC236}">
                <a16:creationId xmlns:a16="http://schemas.microsoft.com/office/drawing/2014/main" id="{743D18B4-67A4-5B4B-BC17-46AEE7F4F741}"/>
              </a:ext>
            </a:extLst>
          </p:cNvPr>
          <p:cNvSpPr txBox="1"/>
          <p:nvPr/>
        </p:nvSpPr>
        <p:spPr>
          <a:xfrm>
            <a:off x="7937591" y="5435531"/>
            <a:ext cx="1189749" cy="261610"/>
          </a:xfrm>
          <a:prstGeom prst="rect">
            <a:avLst/>
          </a:prstGeom>
          <a:noFill/>
        </p:spPr>
        <p:txBody>
          <a:bodyPr wrap="none" rtlCol="0">
            <a:spAutoFit/>
          </a:bodyPr>
          <a:lstStyle/>
          <a:p>
            <a:r>
              <a:rPr lang="en-US" sz="1100" dirty="0"/>
              <a:t>Howe et al., 2013</a:t>
            </a:r>
          </a:p>
        </p:txBody>
      </p:sp>
      <p:sp>
        <p:nvSpPr>
          <p:cNvPr id="15" name="Rectangle 14">
            <a:extLst>
              <a:ext uri="{FF2B5EF4-FFF2-40B4-BE49-F238E27FC236}">
                <a16:creationId xmlns:a16="http://schemas.microsoft.com/office/drawing/2014/main" id="{72164486-68F0-4E90-8F99-19D20DF55388}"/>
              </a:ext>
            </a:extLst>
          </p:cNvPr>
          <p:cNvSpPr/>
          <p:nvPr/>
        </p:nvSpPr>
        <p:spPr>
          <a:xfrm>
            <a:off x="326609" y="5999747"/>
            <a:ext cx="757219" cy="2616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84244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97A389-E524-4922-B91D-909C6F461674}"/>
              </a:ext>
            </a:extLst>
          </p:cNvPr>
          <p:cNvSpPr>
            <a:spLocks noGrp="1"/>
          </p:cNvSpPr>
          <p:nvPr>
            <p:ph type="title"/>
          </p:nvPr>
        </p:nvSpPr>
        <p:spPr/>
        <p:txBody>
          <a:bodyPr>
            <a:normAutofit/>
          </a:bodyPr>
          <a:lstStyle/>
          <a:p>
            <a:pPr algn="ctr"/>
            <a:r>
              <a:rPr lang="en-US" sz="4000" dirty="0"/>
              <a:t>Consequences of high striatal DA</a:t>
            </a:r>
          </a:p>
        </p:txBody>
      </p:sp>
      <p:pic>
        <p:nvPicPr>
          <p:cNvPr id="4" name="Picture 3">
            <a:extLst>
              <a:ext uri="{FF2B5EF4-FFF2-40B4-BE49-F238E27FC236}">
                <a16:creationId xmlns:a16="http://schemas.microsoft.com/office/drawing/2014/main" id="{AD623F29-0E24-4F1C-95CD-AF60F6C991C6}"/>
              </a:ext>
            </a:extLst>
          </p:cNvPr>
          <p:cNvPicPr>
            <a:picLocks noChangeAspect="1"/>
          </p:cNvPicPr>
          <p:nvPr/>
        </p:nvPicPr>
        <p:blipFill>
          <a:blip r:embed="rId3"/>
          <a:stretch>
            <a:fillRect/>
          </a:stretch>
        </p:blipFill>
        <p:spPr>
          <a:xfrm>
            <a:off x="2329559" y="2681948"/>
            <a:ext cx="6286500" cy="781050"/>
          </a:xfrm>
          <a:prstGeom prst="rect">
            <a:avLst/>
          </a:prstGeom>
        </p:spPr>
      </p:pic>
      <p:pic>
        <p:nvPicPr>
          <p:cNvPr id="5" name="Picture 4">
            <a:extLst>
              <a:ext uri="{FF2B5EF4-FFF2-40B4-BE49-F238E27FC236}">
                <a16:creationId xmlns:a16="http://schemas.microsoft.com/office/drawing/2014/main" id="{6AFAFAA0-AD4D-40C2-B481-A867146A6625}"/>
              </a:ext>
            </a:extLst>
          </p:cNvPr>
          <p:cNvPicPr>
            <a:picLocks noChangeAspect="1"/>
          </p:cNvPicPr>
          <p:nvPr/>
        </p:nvPicPr>
        <p:blipFill>
          <a:blip r:embed="rId4"/>
          <a:stretch>
            <a:fillRect/>
          </a:stretch>
        </p:blipFill>
        <p:spPr>
          <a:xfrm>
            <a:off x="2312750" y="4949372"/>
            <a:ext cx="7210425" cy="981075"/>
          </a:xfrm>
          <a:prstGeom prst="rect">
            <a:avLst/>
          </a:prstGeom>
        </p:spPr>
      </p:pic>
      <p:sp>
        <p:nvSpPr>
          <p:cNvPr id="7" name="Rectangle 6">
            <a:extLst>
              <a:ext uri="{FF2B5EF4-FFF2-40B4-BE49-F238E27FC236}">
                <a16:creationId xmlns:a16="http://schemas.microsoft.com/office/drawing/2014/main" id="{CAC27BED-C006-4FC1-8999-BF2296C891AB}"/>
              </a:ext>
            </a:extLst>
          </p:cNvPr>
          <p:cNvSpPr/>
          <p:nvPr/>
        </p:nvSpPr>
        <p:spPr>
          <a:xfrm>
            <a:off x="1510099" y="4199171"/>
            <a:ext cx="9150861" cy="20024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613025B7-BA5E-4378-B208-786337015FF5}"/>
              </a:ext>
            </a:extLst>
          </p:cNvPr>
          <p:cNvSpPr txBox="1"/>
          <p:nvPr/>
        </p:nvSpPr>
        <p:spPr>
          <a:xfrm>
            <a:off x="2173760" y="1986361"/>
            <a:ext cx="6904262" cy="800219"/>
          </a:xfrm>
          <a:prstGeom prst="rect">
            <a:avLst/>
          </a:prstGeom>
          <a:noFill/>
        </p:spPr>
        <p:txBody>
          <a:bodyPr wrap="none" rtlCol="0">
            <a:spAutoFit/>
          </a:bodyPr>
          <a:lstStyle/>
          <a:p>
            <a:r>
              <a:rPr lang="en-US" sz="2800" dirty="0"/>
              <a:t>Indiscriminately increasing vigor of any action </a:t>
            </a:r>
          </a:p>
          <a:p>
            <a:endParaRPr lang="en-US" dirty="0"/>
          </a:p>
        </p:txBody>
      </p:sp>
      <p:sp>
        <p:nvSpPr>
          <p:cNvPr id="11" name="TextBox 10">
            <a:extLst>
              <a:ext uri="{FF2B5EF4-FFF2-40B4-BE49-F238E27FC236}">
                <a16:creationId xmlns:a16="http://schemas.microsoft.com/office/drawing/2014/main" id="{5E984BB3-D528-48B7-B306-4DE759D8F262}"/>
              </a:ext>
            </a:extLst>
          </p:cNvPr>
          <p:cNvSpPr txBox="1"/>
          <p:nvPr/>
        </p:nvSpPr>
        <p:spPr>
          <a:xfrm>
            <a:off x="1510099" y="4388891"/>
            <a:ext cx="8369151" cy="800219"/>
          </a:xfrm>
          <a:prstGeom prst="rect">
            <a:avLst/>
          </a:prstGeom>
          <a:noFill/>
        </p:spPr>
        <p:txBody>
          <a:bodyPr wrap="none" rtlCol="0">
            <a:spAutoFit/>
          </a:bodyPr>
          <a:lstStyle/>
          <a:p>
            <a:pPr lvl="1"/>
            <a:r>
              <a:rPr lang="en-US" sz="2800" dirty="0"/>
              <a:t>Modulates perceived rewards and/or perceived costs</a:t>
            </a:r>
          </a:p>
          <a:p>
            <a:endParaRPr lang="en-US" dirty="0"/>
          </a:p>
        </p:txBody>
      </p:sp>
    </p:spTree>
    <p:extLst>
      <p:ext uri="{BB962C8B-B14F-4D97-AF65-F5344CB8AC3E}">
        <p14:creationId xmlns:p14="http://schemas.microsoft.com/office/powerpoint/2010/main" val="3724581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p:bldP spid="1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E1AF00-EC1A-4DB3-9B6D-09DA5DF4F8A1}"/>
              </a:ext>
            </a:extLst>
          </p:cNvPr>
          <p:cNvSpPr>
            <a:spLocks noGrp="1"/>
          </p:cNvSpPr>
          <p:nvPr>
            <p:ph type="title"/>
          </p:nvPr>
        </p:nvSpPr>
        <p:spPr>
          <a:xfrm>
            <a:off x="838200" y="135834"/>
            <a:ext cx="10515600" cy="1325563"/>
          </a:xfrm>
        </p:spPr>
        <p:txBody>
          <a:bodyPr>
            <a:normAutofit/>
          </a:bodyPr>
          <a:lstStyle/>
          <a:p>
            <a:pPr algn="ctr"/>
            <a:r>
              <a:rPr lang="en-US" sz="4000" dirty="0"/>
              <a:t>Do fluctuating levels of DA bias value perception?</a:t>
            </a:r>
          </a:p>
        </p:txBody>
      </p:sp>
      <p:sp>
        <p:nvSpPr>
          <p:cNvPr id="3" name="Content Placeholder 2">
            <a:extLst>
              <a:ext uri="{FF2B5EF4-FFF2-40B4-BE49-F238E27FC236}">
                <a16:creationId xmlns:a16="http://schemas.microsoft.com/office/drawing/2014/main" id="{FCE0A9AC-1112-4FE8-A761-B887348C7E6F}"/>
              </a:ext>
            </a:extLst>
          </p:cNvPr>
          <p:cNvSpPr>
            <a:spLocks noGrp="1"/>
          </p:cNvSpPr>
          <p:nvPr>
            <p:ph idx="1"/>
          </p:nvPr>
        </p:nvSpPr>
        <p:spPr>
          <a:xfrm>
            <a:off x="838200" y="1449565"/>
            <a:ext cx="10515600" cy="327025"/>
          </a:xfrm>
        </p:spPr>
        <p:txBody>
          <a:bodyPr>
            <a:normAutofit lnSpcReduction="10000"/>
          </a:bodyPr>
          <a:lstStyle/>
          <a:p>
            <a:pPr marL="0" indent="0" algn="ctr">
              <a:buNone/>
            </a:pPr>
            <a:r>
              <a:rPr lang="en-US" sz="1800" dirty="0"/>
              <a:t>At different levels of DA, participants may be perceiving value differently.</a:t>
            </a:r>
          </a:p>
          <a:p>
            <a:pPr marL="0" indent="0" algn="ctr">
              <a:buNone/>
            </a:pPr>
            <a:endParaRPr lang="en-US" sz="1800" dirty="0"/>
          </a:p>
        </p:txBody>
      </p:sp>
      <p:sp>
        <p:nvSpPr>
          <p:cNvPr id="5" name="TextBox 4">
            <a:extLst>
              <a:ext uri="{FF2B5EF4-FFF2-40B4-BE49-F238E27FC236}">
                <a16:creationId xmlns:a16="http://schemas.microsoft.com/office/drawing/2014/main" id="{706CBA1A-F2D2-44B3-9638-168A599ED716}"/>
              </a:ext>
            </a:extLst>
          </p:cNvPr>
          <p:cNvSpPr txBox="1"/>
          <p:nvPr/>
        </p:nvSpPr>
        <p:spPr>
          <a:xfrm>
            <a:off x="2096343" y="5903893"/>
            <a:ext cx="8421380" cy="954107"/>
          </a:xfrm>
          <a:prstGeom prst="rect">
            <a:avLst/>
          </a:prstGeom>
          <a:noFill/>
        </p:spPr>
        <p:txBody>
          <a:bodyPr wrap="square" rtlCol="0">
            <a:spAutoFit/>
          </a:bodyPr>
          <a:lstStyle/>
          <a:p>
            <a:pPr algn="ctr"/>
            <a:r>
              <a:rPr lang="en-US" sz="2800" dirty="0"/>
              <a:t>i.e. participants should prefer risky gambles and respond</a:t>
            </a:r>
          </a:p>
          <a:p>
            <a:pPr algn="ctr"/>
            <a:r>
              <a:rPr lang="en-US" sz="2800" dirty="0"/>
              <a:t>faster as the potential reward is higher</a:t>
            </a:r>
          </a:p>
        </p:txBody>
      </p:sp>
      <p:sp>
        <p:nvSpPr>
          <p:cNvPr id="9" name="TextBox 8">
            <a:extLst>
              <a:ext uri="{FF2B5EF4-FFF2-40B4-BE49-F238E27FC236}">
                <a16:creationId xmlns:a16="http://schemas.microsoft.com/office/drawing/2014/main" id="{80368C89-40DB-4292-927A-E51CC02E1E8A}"/>
              </a:ext>
            </a:extLst>
          </p:cNvPr>
          <p:cNvSpPr txBox="1"/>
          <p:nvPr/>
        </p:nvSpPr>
        <p:spPr>
          <a:xfrm>
            <a:off x="4630044" y="1694547"/>
            <a:ext cx="3677160" cy="646331"/>
          </a:xfrm>
          <a:prstGeom prst="rect">
            <a:avLst/>
          </a:prstGeom>
          <a:noFill/>
        </p:spPr>
        <p:txBody>
          <a:bodyPr wrap="none" rtlCol="0">
            <a:spAutoFit/>
          </a:bodyPr>
          <a:lstStyle/>
          <a:p>
            <a:r>
              <a:rPr lang="en-US" dirty="0"/>
              <a:t>High DA -&gt; high emphasis on rewards</a:t>
            </a:r>
          </a:p>
          <a:p>
            <a:endParaRPr lang="en-US" dirty="0"/>
          </a:p>
        </p:txBody>
      </p:sp>
      <p:pic>
        <p:nvPicPr>
          <p:cNvPr id="6" name="Picture 5">
            <a:extLst>
              <a:ext uri="{FF2B5EF4-FFF2-40B4-BE49-F238E27FC236}">
                <a16:creationId xmlns:a16="http://schemas.microsoft.com/office/drawing/2014/main" id="{7A689D5E-43E8-45AF-A618-D936A49E8C5C}"/>
              </a:ext>
            </a:extLst>
          </p:cNvPr>
          <p:cNvPicPr>
            <a:picLocks noChangeAspect="1"/>
          </p:cNvPicPr>
          <p:nvPr/>
        </p:nvPicPr>
        <p:blipFill>
          <a:blip r:embed="rId3"/>
          <a:stretch>
            <a:fillRect/>
          </a:stretch>
        </p:blipFill>
        <p:spPr>
          <a:xfrm>
            <a:off x="1390861" y="2202239"/>
            <a:ext cx="3092922" cy="3263801"/>
          </a:xfrm>
          <a:prstGeom prst="rect">
            <a:avLst/>
          </a:prstGeom>
        </p:spPr>
      </p:pic>
      <p:sp>
        <p:nvSpPr>
          <p:cNvPr id="8" name="TextBox 7">
            <a:extLst>
              <a:ext uri="{FF2B5EF4-FFF2-40B4-BE49-F238E27FC236}">
                <a16:creationId xmlns:a16="http://schemas.microsoft.com/office/drawing/2014/main" id="{AB4AFE44-E83A-4874-8A4E-6D58B0F048F9}"/>
              </a:ext>
            </a:extLst>
          </p:cNvPr>
          <p:cNvSpPr txBox="1"/>
          <p:nvPr/>
        </p:nvSpPr>
        <p:spPr>
          <a:xfrm>
            <a:off x="1390861" y="5442219"/>
            <a:ext cx="1410964" cy="261610"/>
          </a:xfrm>
          <a:prstGeom prst="rect">
            <a:avLst/>
          </a:prstGeom>
          <a:noFill/>
        </p:spPr>
        <p:txBody>
          <a:bodyPr wrap="none" rtlCol="0">
            <a:spAutoFit/>
          </a:bodyPr>
          <a:lstStyle/>
          <a:p>
            <a:r>
              <a:rPr lang="en-US" sz="1100" dirty="0" err="1"/>
              <a:t>Zalocusky</a:t>
            </a:r>
            <a:r>
              <a:rPr lang="en-US" sz="1100" dirty="0"/>
              <a:t> et al., 2016</a:t>
            </a:r>
          </a:p>
        </p:txBody>
      </p:sp>
      <p:sp>
        <p:nvSpPr>
          <p:cNvPr id="10" name="TextBox 9">
            <a:extLst>
              <a:ext uri="{FF2B5EF4-FFF2-40B4-BE49-F238E27FC236}">
                <a16:creationId xmlns:a16="http://schemas.microsoft.com/office/drawing/2014/main" id="{F950EF3F-5171-41A2-9CD2-BCF65FD7078E}"/>
              </a:ext>
            </a:extLst>
          </p:cNvPr>
          <p:cNvSpPr txBox="1"/>
          <p:nvPr/>
        </p:nvSpPr>
        <p:spPr>
          <a:xfrm>
            <a:off x="10333980" y="5408292"/>
            <a:ext cx="1168910" cy="261610"/>
          </a:xfrm>
          <a:prstGeom prst="rect">
            <a:avLst/>
          </a:prstGeom>
          <a:noFill/>
        </p:spPr>
        <p:txBody>
          <a:bodyPr wrap="none" rtlCol="0">
            <a:spAutoFit/>
          </a:bodyPr>
          <a:lstStyle/>
          <a:p>
            <a:r>
              <a:rPr lang="en-US" sz="1100" dirty="0" err="1"/>
              <a:t>Rigoli</a:t>
            </a:r>
            <a:r>
              <a:rPr lang="en-US" sz="1100" dirty="0"/>
              <a:t> et al., 2016</a:t>
            </a:r>
          </a:p>
        </p:txBody>
      </p:sp>
      <p:pic>
        <p:nvPicPr>
          <p:cNvPr id="7" name="Picture 6">
            <a:extLst>
              <a:ext uri="{FF2B5EF4-FFF2-40B4-BE49-F238E27FC236}">
                <a16:creationId xmlns:a16="http://schemas.microsoft.com/office/drawing/2014/main" id="{7A585945-E894-4340-90AB-A33437D3FCCA}"/>
              </a:ext>
            </a:extLst>
          </p:cNvPr>
          <p:cNvPicPr>
            <a:picLocks noChangeAspect="1"/>
          </p:cNvPicPr>
          <p:nvPr/>
        </p:nvPicPr>
        <p:blipFill>
          <a:blip r:embed="rId4"/>
          <a:stretch>
            <a:fillRect/>
          </a:stretch>
        </p:blipFill>
        <p:spPr>
          <a:xfrm>
            <a:off x="7511223" y="2425464"/>
            <a:ext cx="4235116" cy="2817352"/>
          </a:xfrm>
          <a:prstGeom prst="rect">
            <a:avLst/>
          </a:prstGeom>
        </p:spPr>
      </p:pic>
    </p:spTree>
    <p:extLst>
      <p:ext uri="{BB962C8B-B14F-4D97-AF65-F5344CB8AC3E}">
        <p14:creationId xmlns:p14="http://schemas.microsoft.com/office/powerpoint/2010/main" val="3170441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E542453-38E1-4AA3-8017-253DED4FE029}"/>
              </a:ext>
            </a:extLst>
          </p:cNvPr>
          <p:cNvSpPr>
            <a:spLocks noGrp="1"/>
          </p:cNvSpPr>
          <p:nvPr>
            <p:ph idx="1"/>
          </p:nvPr>
        </p:nvSpPr>
        <p:spPr>
          <a:xfrm>
            <a:off x="615597" y="2952661"/>
            <a:ext cx="10515600" cy="952677"/>
          </a:xfrm>
        </p:spPr>
        <p:txBody>
          <a:bodyPr>
            <a:normAutofit/>
          </a:bodyPr>
          <a:lstStyle/>
          <a:p>
            <a:pPr marL="0" indent="0" algn="ctr">
              <a:buNone/>
            </a:pPr>
            <a:r>
              <a:rPr lang="en-US" dirty="0"/>
              <a:t>Is there a striatal DA ramp in humans and is it robust enough to modulate humans’ gambling behavior?</a:t>
            </a:r>
          </a:p>
        </p:txBody>
      </p:sp>
    </p:spTree>
    <p:extLst>
      <p:ext uri="{BB962C8B-B14F-4D97-AF65-F5344CB8AC3E}">
        <p14:creationId xmlns:p14="http://schemas.microsoft.com/office/powerpoint/2010/main" val="7585667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13DF9223-39FC-4EF8-8D43-0DAD7E1FE937}"/>
              </a:ext>
            </a:extLst>
          </p:cNvPr>
          <p:cNvPicPr>
            <a:picLocks noChangeAspect="1"/>
          </p:cNvPicPr>
          <p:nvPr/>
        </p:nvPicPr>
        <p:blipFill>
          <a:blip r:embed="rId3"/>
          <a:stretch>
            <a:fillRect/>
          </a:stretch>
        </p:blipFill>
        <p:spPr>
          <a:xfrm>
            <a:off x="1678819" y="1809149"/>
            <a:ext cx="7790617" cy="4334977"/>
          </a:xfrm>
          <a:prstGeom prst="rect">
            <a:avLst/>
          </a:prstGeom>
        </p:spPr>
      </p:pic>
      <p:cxnSp>
        <p:nvCxnSpPr>
          <p:cNvPr id="6" name="Straight Connector 5">
            <a:extLst>
              <a:ext uri="{FF2B5EF4-FFF2-40B4-BE49-F238E27FC236}">
                <a16:creationId xmlns:a16="http://schemas.microsoft.com/office/drawing/2014/main" id="{32FF3485-624E-4326-B27E-D751C83D853A}"/>
              </a:ext>
            </a:extLst>
          </p:cNvPr>
          <p:cNvCxnSpPr>
            <a:cxnSpLocks/>
          </p:cNvCxnSpPr>
          <p:nvPr/>
        </p:nvCxnSpPr>
        <p:spPr>
          <a:xfrm>
            <a:off x="3707572" y="2944655"/>
            <a:ext cx="0" cy="1940496"/>
          </a:xfrm>
          <a:prstGeom prst="line">
            <a:avLst/>
          </a:prstGeom>
        </p:spPr>
        <p:style>
          <a:lnRef idx="3">
            <a:schemeClr val="dk1"/>
          </a:lnRef>
          <a:fillRef idx="0">
            <a:schemeClr val="dk1"/>
          </a:fillRef>
          <a:effectRef idx="2">
            <a:schemeClr val="dk1"/>
          </a:effectRef>
          <a:fontRef idx="minor">
            <a:schemeClr val="tx1"/>
          </a:fontRef>
        </p:style>
      </p:cxnSp>
      <p:cxnSp>
        <p:nvCxnSpPr>
          <p:cNvPr id="7" name="Straight Connector 6">
            <a:extLst>
              <a:ext uri="{FF2B5EF4-FFF2-40B4-BE49-F238E27FC236}">
                <a16:creationId xmlns:a16="http://schemas.microsoft.com/office/drawing/2014/main" id="{D85C8466-4972-47E4-A533-05B8563B55EF}"/>
              </a:ext>
            </a:extLst>
          </p:cNvPr>
          <p:cNvCxnSpPr>
            <a:cxnSpLocks/>
          </p:cNvCxnSpPr>
          <p:nvPr/>
        </p:nvCxnSpPr>
        <p:spPr>
          <a:xfrm>
            <a:off x="4793012" y="2944655"/>
            <a:ext cx="0" cy="1244831"/>
          </a:xfrm>
          <a:prstGeom prst="line">
            <a:avLst/>
          </a:prstGeom>
        </p:spPr>
        <p:style>
          <a:lnRef idx="3">
            <a:schemeClr val="dk1"/>
          </a:lnRef>
          <a:fillRef idx="0">
            <a:schemeClr val="dk1"/>
          </a:fillRef>
          <a:effectRef idx="2">
            <a:schemeClr val="dk1"/>
          </a:effectRef>
          <a:fontRef idx="minor">
            <a:schemeClr val="tx1"/>
          </a:fontRef>
        </p:style>
      </p:cxnSp>
      <p:cxnSp>
        <p:nvCxnSpPr>
          <p:cNvPr id="9" name="Straight Connector 8">
            <a:extLst>
              <a:ext uri="{FF2B5EF4-FFF2-40B4-BE49-F238E27FC236}">
                <a16:creationId xmlns:a16="http://schemas.microsoft.com/office/drawing/2014/main" id="{20427E3F-BFFD-4DF7-8B0F-16719BBA7EF1}"/>
              </a:ext>
            </a:extLst>
          </p:cNvPr>
          <p:cNvCxnSpPr>
            <a:cxnSpLocks/>
          </p:cNvCxnSpPr>
          <p:nvPr/>
        </p:nvCxnSpPr>
        <p:spPr>
          <a:xfrm>
            <a:off x="5725734" y="2944655"/>
            <a:ext cx="1" cy="648777"/>
          </a:xfrm>
          <a:prstGeom prst="line">
            <a:avLst/>
          </a:prstGeom>
        </p:spPr>
        <p:style>
          <a:lnRef idx="3">
            <a:schemeClr val="dk1"/>
          </a:lnRef>
          <a:fillRef idx="0">
            <a:schemeClr val="dk1"/>
          </a:fillRef>
          <a:effectRef idx="2">
            <a:schemeClr val="dk1"/>
          </a:effectRef>
          <a:fontRef idx="minor">
            <a:schemeClr val="tx1"/>
          </a:fontRef>
        </p:style>
      </p:cxnSp>
      <p:sp>
        <p:nvSpPr>
          <p:cNvPr id="12" name="TextBox 11">
            <a:extLst>
              <a:ext uri="{FF2B5EF4-FFF2-40B4-BE49-F238E27FC236}">
                <a16:creationId xmlns:a16="http://schemas.microsoft.com/office/drawing/2014/main" id="{09F72F10-7F9E-48A5-8FF1-2B6298279E8C}"/>
              </a:ext>
            </a:extLst>
          </p:cNvPr>
          <p:cNvSpPr txBox="1"/>
          <p:nvPr/>
        </p:nvSpPr>
        <p:spPr>
          <a:xfrm>
            <a:off x="5247935" y="2537453"/>
            <a:ext cx="1116011" cy="400110"/>
          </a:xfrm>
          <a:prstGeom prst="rect">
            <a:avLst/>
          </a:prstGeom>
          <a:noFill/>
        </p:spPr>
        <p:txBody>
          <a:bodyPr wrap="none" rtlCol="0">
            <a:spAutoFit/>
          </a:bodyPr>
          <a:lstStyle/>
          <a:p>
            <a:r>
              <a:rPr lang="en-US" sz="2000" dirty="0"/>
              <a:t>Gamble?</a:t>
            </a:r>
          </a:p>
        </p:txBody>
      </p:sp>
      <p:sp>
        <p:nvSpPr>
          <p:cNvPr id="13" name="TextBox 12">
            <a:extLst>
              <a:ext uri="{FF2B5EF4-FFF2-40B4-BE49-F238E27FC236}">
                <a16:creationId xmlns:a16="http://schemas.microsoft.com/office/drawing/2014/main" id="{A6F0FC90-4AA1-4C77-BEC4-5316E74ACFB4}"/>
              </a:ext>
            </a:extLst>
          </p:cNvPr>
          <p:cNvSpPr txBox="1"/>
          <p:nvPr/>
        </p:nvSpPr>
        <p:spPr>
          <a:xfrm>
            <a:off x="4282823" y="2544545"/>
            <a:ext cx="1116011" cy="400110"/>
          </a:xfrm>
          <a:prstGeom prst="rect">
            <a:avLst/>
          </a:prstGeom>
          <a:noFill/>
        </p:spPr>
        <p:txBody>
          <a:bodyPr wrap="none" rtlCol="0">
            <a:spAutoFit/>
          </a:bodyPr>
          <a:lstStyle/>
          <a:p>
            <a:r>
              <a:rPr lang="en-US" sz="2000" dirty="0"/>
              <a:t>Gamble?</a:t>
            </a:r>
          </a:p>
        </p:txBody>
      </p:sp>
      <p:sp>
        <p:nvSpPr>
          <p:cNvPr id="14" name="TextBox 13">
            <a:extLst>
              <a:ext uri="{FF2B5EF4-FFF2-40B4-BE49-F238E27FC236}">
                <a16:creationId xmlns:a16="http://schemas.microsoft.com/office/drawing/2014/main" id="{FB3CA80E-FB23-423C-97C7-B335375AC4F1}"/>
              </a:ext>
            </a:extLst>
          </p:cNvPr>
          <p:cNvSpPr txBox="1"/>
          <p:nvPr/>
        </p:nvSpPr>
        <p:spPr>
          <a:xfrm>
            <a:off x="3258456" y="2537453"/>
            <a:ext cx="1116011" cy="400110"/>
          </a:xfrm>
          <a:prstGeom prst="rect">
            <a:avLst/>
          </a:prstGeom>
          <a:noFill/>
        </p:spPr>
        <p:txBody>
          <a:bodyPr wrap="none" rtlCol="0">
            <a:spAutoFit/>
          </a:bodyPr>
          <a:lstStyle/>
          <a:p>
            <a:r>
              <a:rPr lang="en-US" sz="2000" dirty="0"/>
              <a:t>Gamble?</a:t>
            </a:r>
          </a:p>
        </p:txBody>
      </p:sp>
      <p:sp>
        <p:nvSpPr>
          <p:cNvPr id="17" name="Title 1">
            <a:extLst>
              <a:ext uri="{FF2B5EF4-FFF2-40B4-BE49-F238E27FC236}">
                <a16:creationId xmlns:a16="http://schemas.microsoft.com/office/drawing/2014/main" id="{09A23B1F-7F58-474E-BE47-5FEFBD5A2836}"/>
              </a:ext>
            </a:extLst>
          </p:cNvPr>
          <p:cNvSpPr>
            <a:spLocks noGrp="1"/>
          </p:cNvSpPr>
          <p:nvPr>
            <p:ph type="title"/>
          </p:nvPr>
        </p:nvSpPr>
        <p:spPr>
          <a:xfrm>
            <a:off x="2898647" y="239798"/>
            <a:ext cx="5654174" cy="1325563"/>
          </a:xfrm>
        </p:spPr>
        <p:txBody>
          <a:bodyPr/>
          <a:lstStyle/>
          <a:p>
            <a:r>
              <a:rPr lang="en-US" dirty="0"/>
              <a:t>How to elicit DA ramp?</a:t>
            </a:r>
          </a:p>
        </p:txBody>
      </p:sp>
      <p:sp>
        <p:nvSpPr>
          <p:cNvPr id="10" name="TextBox 9">
            <a:extLst>
              <a:ext uri="{FF2B5EF4-FFF2-40B4-BE49-F238E27FC236}">
                <a16:creationId xmlns:a16="http://schemas.microsoft.com/office/drawing/2014/main" id="{0393B3E0-46D3-4F79-AAD3-5AE5CC656C0F}"/>
              </a:ext>
            </a:extLst>
          </p:cNvPr>
          <p:cNvSpPr txBox="1"/>
          <p:nvPr/>
        </p:nvSpPr>
        <p:spPr>
          <a:xfrm>
            <a:off x="7957946" y="6109459"/>
            <a:ext cx="1189749" cy="261610"/>
          </a:xfrm>
          <a:prstGeom prst="rect">
            <a:avLst/>
          </a:prstGeom>
          <a:noFill/>
        </p:spPr>
        <p:txBody>
          <a:bodyPr wrap="none" rtlCol="0">
            <a:spAutoFit/>
          </a:bodyPr>
          <a:lstStyle/>
          <a:p>
            <a:r>
              <a:rPr lang="en-US" sz="1100" dirty="0"/>
              <a:t>Howe et al., 2013</a:t>
            </a:r>
          </a:p>
        </p:txBody>
      </p:sp>
    </p:spTree>
    <p:extLst>
      <p:ext uri="{BB962C8B-B14F-4D97-AF65-F5344CB8AC3E}">
        <p14:creationId xmlns:p14="http://schemas.microsoft.com/office/powerpoint/2010/main" val="3827484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Arrow Connector 3">
            <a:extLst>
              <a:ext uri="{FF2B5EF4-FFF2-40B4-BE49-F238E27FC236}">
                <a16:creationId xmlns:a16="http://schemas.microsoft.com/office/drawing/2014/main" id="{986AC12E-1290-4BB8-8629-C441BD898CFA}"/>
              </a:ext>
            </a:extLst>
          </p:cNvPr>
          <p:cNvCxnSpPr>
            <a:cxnSpLocks/>
          </p:cNvCxnSpPr>
          <p:nvPr/>
        </p:nvCxnSpPr>
        <p:spPr>
          <a:xfrm>
            <a:off x="614249" y="5430881"/>
            <a:ext cx="1453023" cy="93287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nvGrpSpPr>
          <p:cNvPr id="15" name="Group 14">
            <a:extLst>
              <a:ext uri="{FF2B5EF4-FFF2-40B4-BE49-F238E27FC236}">
                <a16:creationId xmlns:a16="http://schemas.microsoft.com/office/drawing/2014/main" id="{847988EF-1FF4-47EF-98A3-48207B033B3F}"/>
              </a:ext>
            </a:extLst>
          </p:cNvPr>
          <p:cNvGrpSpPr/>
          <p:nvPr/>
        </p:nvGrpSpPr>
        <p:grpSpPr>
          <a:xfrm>
            <a:off x="249344" y="0"/>
            <a:ext cx="8049608" cy="5137111"/>
            <a:chOff x="532014" y="580779"/>
            <a:chExt cx="2072549" cy="1322661"/>
          </a:xfrm>
        </p:grpSpPr>
        <p:pic>
          <p:nvPicPr>
            <p:cNvPr id="16" name="Picture 15">
              <a:extLst>
                <a:ext uri="{FF2B5EF4-FFF2-40B4-BE49-F238E27FC236}">
                  <a16:creationId xmlns:a16="http://schemas.microsoft.com/office/drawing/2014/main" id="{BAA60286-FE71-4479-B172-172447DDCC09}"/>
                </a:ext>
              </a:extLst>
            </p:cNvPr>
            <p:cNvPicPr>
              <a:picLocks noChangeAspect="1"/>
            </p:cNvPicPr>
            <p:nvPr/>
          </p:nvPicPr>
          <p:blipFill>
            <a:blip r:embed="rId2"/>
            <a:stretch>
              <a:fillRect/>
            </a:stretch>
          </p:blipFill>
          <p:spPr>
            <a:xfrm>
              <a:off x="532014" y="580779"/>
              <a:ext cx="2072549" cy="1322661"/>
            </a:xfrm>
            <a:prstGeom prst="rect">
              <a:avLst/>
            </a:prstGeom>
          </p:spPr>
        </p:pic>
        <p:sp>
          <p:nvSpPr>
            <p:cNvPr id="17" name="Rectangle 16">
              <a:extLst>
                <a:ext uri="{FF2B5EF4-FFF2-40B4-BE49-F238E27FC236}">
                  <a16:creationId xmlns:a16="http://schemas.microsoft.com/office/drawing/2014/main" id="{436C8798-9063-4957-9879-16AB08960779}"/>
                </a:ext>
              </a:extLst>
            </p:cNvPr>
            <p:cNvSpPr/>
            <p:nvPr/>
          </p:nvSpPr>
          <p:spPr>
            <a:xfrm>
              <a:off x="814026" y="783215"/>
              <a:ext cx="1501629" cy="968179"/>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id="{D8298BE7-12D1-45EC-AEA6-462ACC7FDCF7}"/>
              </a:ext>
            </a:extLst>
          </p:cNvPr>
          <p:cNvGrpSpPr/>
          <p:nvPr/>
        </p:nvGrpSpPr>
        <p:grpSpPr>
          <a:xfrm>
            <a:off x="3744923" y="1706677"/>
            <a:ext cx="5832213" cy="4240895"/>
            <a:chOff x="819618" y="3498113"/>
            <a:chExt cx="1501629" cy="1091909"/>
          </a:xfrm>
        </p:grpSpPr>
        <p:pic>
          <p:nvPicPr>
            <p:cNvPr id="19" name="Picture 18">
              <a:extLst>
                <a:ext uri="{FF2B5EF4-FFF2-40B4-BE49-F238E27FC236}">
                  <a16:creationId xmlns:a16="http://schemas.microsoft.com/office/drawing/2014/main" id="{D8DCAE01-93CC-4B2A-A424-1B786C500783}"/>
                </a:ext>
              </a:extLst>
            </p:cNvPr>
            <p:cNvPicPr>
              <a:picLocks noChangeAspect="1"/>
            </p:cNvPicPr>
            <p:nvPr/>
          </p:nvPicPr>
          <p:blipFill>
            <a:blip r:embed="rId3"/>
            <a:stretch>
              <a:fillRect/>
            </a:stretch>
          </p:blipFill>
          <p:spPr>
            <a:xfrm>
              <a:off x="840028" y="3535624"/>
              <a:ext cx="1449798" cy="1054398"/>
            </a:xfrm>
            <a:prstGeom prst="rect">
              <a:avLst/>
            </a:prstGeom>
          </p:spPr>
        </p:pic>
        <p:sp>
          <p:nvSpPr>
            <p:cNvPr id="20" name="Rectangle 19">
              <a:extLst>
                <a:ext uri="{FF2B5EF4-FFF2-40B4-BE49-F238E27FC236}">
                  <a16:creationId xmlns:a16="http://schemas.microsoft.com/office/drawing/2014/main" id="{EB0B1D2D-0910-40FD-AD47-D7139C68B390}"/>
                </a:ext>
              </a:extLst>
            </p:cNvPr>
            <p:cNvSpPr/>
            <p:nvPr/>
          </p:nvSpPr>
          <p:spPr>
            <a:xfrm>
              <a:off x="819618" y="3498113"/>
              <a:ext cx="1501629" cy="968179"/>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12" name="Group 11">
            <a:extLst>
              <a:ext uri="{FF2B5EF4-FFF2-40B4-BE49-F238E27FC236}">
                <a16:creationId xmlns:a16="http://schemas.microsoft.com/office/drawing/2014/main" id="{2F106BF6-CFD1-430F-A4FD-347D41F6030C}"/>
              </a:ext>
            </a:extLst>
          </p:cNvPr>
          <p:cNvGrpSpPr/>
          <p:nvPr/>
        </p:nvGrpSpPr>
        <p:grpSpPr>
          <a:xfrm>
            <a:off x="5602151" y="2288409"/>
            <a:ext cx="6587054" cy="4516333"/>
            <a:chOff x="7499869" y="5375005"/>
            <a:chExt cx="1695979" cy="1162827"/>
          </a:xfrm>
        </p:grpSpPr>
        <p:pic>
          <p:nvPicPr>
            <p:cNvPr id="13" name="Picture 12">
              <a:extLst>
                <a:ext uri="{FF2B5EF4-FFF2-40B4-BE49-F238E27FC236}">
                  <a16:creationId xmlns:a16="http://schemas.microsoft.com/office/drawing/2014/main" id="{76F33D73-58BF-45DE-A6BE-90135CDDAAC2}"/>
                </a:ext>
              </a:extLst>
            </p:cNvPr>
            <p:cNvPicPr>
              <a:picLocks noChangeAspect="1"/>
            </p:cNvPicPr>
            <p:nvPr/>
          </p:nvPicPr>
          <p:blipFill rotWithShape="1">
            <a:blip r:embed="rId4"/>
            <a:srcRect l="12012" t="274" r="14828" b="30718"/>
            <a:stretch/>
          </p:blipFill>
          <p:spPr>
            <a:xfrm>
              <a:off x="7499869" y="5375005"/>
              <a:ext cx="1695979" cy="1162827"/>
            </a:xfrm>
            <a:prstGeom prst="rect">
              <a:avLst/>
            </a:prstGeom>
          </p:spPr>
        </p:pic>
        <p:sp>
          <p:nvSpPr>
            <p:cNvPr id="14" name="Rectangle 13">
              <a:extLst>
                <a:ext uri="{FF2B5EF4-FFF2-40B4-BE49-F238E27FC236}">
                  <a16:creationId xmlns:a16="http://schemas.microsoft.com/office/drawing/2014/main" id="{827C881F-886C-4280-9DFB-F7E91E527E6C}"/>
                </a:ext>
              </a:extLst>
            </p:cNvPr>
            <p:cNvSpPr/>
            <p:nvPr/>
          </p:nvSpPr>
          <p:spPr>
            <a:xfrm>
              <a:off x="7629678" y="5439795"/>
              <a:ext cx="1501629" cy="968179"/>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Tree>
    <p:extLst>
      <p:ext uri="{BB962C8B-B14F-4D97-AF65-F5344CB8AC3E}">
        <p14:creationId xmlns:p14="http://schemas.microsoft.com/office/powerpoint/2010/main" val="4223053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Group 28">
            <a:extLst>
              <a:ext uri="{FF2B5EF4-FFF2-40B4-BE49-F238E27FC236}">
                <a16:creationId xmlns:a16="http://schemas.microsoft.com/office/drawing/2014/main" id="{AF6EC42E-C15A-481F-B913-3E3AF78A50A0}"/>
              </a:ext>
            </a:extLst>
          </p:cNvPr>
          <p:cNvGrpSpPr/>
          <p:nvPr/>
        </p:nvGrpSpPr>
        <p:grpSpPr>
          <a:xfrm>
            <a:off x="-637381" y="-183729"/>
            <a:ext cx="6134302" cy="3914796"/>
            <a:chOff x="532014" y="580779"/>
            <a:chExt cx="2072549" cy="1322661"/>
          </a:xfrm>
        </p:grpSpPr>
        <p:pic>
          <p:nvPicPr>
            <p:cNvPr id="30" name="Picture 29">
              <a:extLst>
                <a:ext uri="{FF2B5EF4-FFF2-40B4-BE49-F238E27FC236}">
                  <a16:creationId xmlns:a16="http://schemas.microsoft.com/office/drawing/2014/main" id="{B100FB32-54F2-43F8-B749-52F00AF1B5E4}"/>
                </a:ext>
              </a:extLst>
            </p:cNvPr>
            <p:cNvPicPr>
              <a:picLocks noChangeAspect="1"/>
            </p:cNvPicPr>
            <p:nvPr/>
          </p:nvPicPr>
          <p:blipFill>
            <a:blip r:embed="rId3"/>
            <a:stretch>
              <a:fillRect/>
            </a:stretch>
          </p:blipFill>
          <p:spPr>
            <a:xfrm>
              <a:off x="532014" y="580779"/>
              <a:ext cx="2072549" cy="1322661"/>
            </a:xfrm>
            <a:prstGeom prst="rect">
              <a:avLst/>
            </a:prstGeom>
          </p:spPr>
        </p:pic>
        <p:sp>
          <p:nvSpPr>
            <p:cNvPr id="31" name="Rectangle 30">
              <a:extLst>
                <a:ext uri="{FF2B5EF4-FFF2-40B4-BE49-F238E27FC236}">
                  <a16:creationId xmlns:a16="http://schemas.microsoft.com/office/drawing/2014/main" id="{367EA37B-F2CE-4E3A-827F-1E779DAC4020}"/>
                </a:ext>
              </a:extLst>
            </p:cNvPr>
            <p:cNvSpPr/>
            <p:nvPr/>
          </p:nvSpPr>
          <p:spPr>
            <a:xfrm>
              <a:off x="814026" y="783215"/>
              <a:ext cx="1501629" cy="968179"/>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36" name="Group 35">
            <a:extLst>
              <a:ext uri="{FF2B5EF4-FFF2-40B4-BE49-F238E27FC236}">
                <a16:creationId xmlns:a16="http://schemas.microsoft.com/office/drawing/2014/main" id="{82C0CED0-66A7-4424-A8B6-CDF9B560D74B}"/>
              </a:ext>
            </a:extLst>
          </p:cNvPr>
          <p:cNvGrpSpPr/>
          <p:nvPr/>
        </p:nvGrpSpPr>
        <p:grpSpPr>
          <a:xfrm>
            <a:off x="1246046" y="1204671"/>
            <a:ext cx="4581075" cy="3331128"/>
            <a:chOff x="819618" y="3498113"/>
            <a:chExt cx="1501629" cy="1091909"/>
          </a:xfrm>
        </p:grpSpPr>
        <p:pic>
          <p:nvPicPr>
            <p:cNvPr id="37" name="Picture 36">
              <a:extLst>
                <a:ext uri="{FF2B5EF4-FFF2-40B4-BE49-F238E27FC236}">
                  <a16:creationId xmlns:a16="http://schemas.microsoft.com/office/drawing/2014/main" id="{63462630-9B4A-41C8-A454-EA7AF5958BCD}"/>
                </a:ext>
              </a:extLst>
            </p:cNvPr>
            <p:cNvPicPr>
              <a:picLocks noChangeAspect="1"/>
            </p:cNvPicPr>
            <p:nvPr/>
          </p:nvPicPr>
          <p:blipFill>
            <a:blip r:embed="rId4"/>
            <a:stretch>
              <a:fillRect/>
            </a:stretch>
          </p:blipFill>
          <p:spPr>
            <a:xfrm>
              <a:off x="840028" y="3535624"/>
              <a:ext cx="1449798" cy="1054398"/>
            </a:xfrm>
            <a:prstGeom prst="rect">
              <a:avLst/>
            </a:prstGeom>
          </p:spPr>
        </p:pic>
        <p:sp>
          <p:nvSpPr>
            <p:cNvPr id="38" name="Rectangle 37">
              <a:extLst>
                <a:ext uri="{FF2B5EF4-FFF2-40B4-BE49-F238E27FC236}">
                  <a16:creationId xmlns:a16="http://schemas.microsoft.com/office/drawing/2014/main" id="{5015E0C5-7477-429B-A661-6314D6FEFE6C}"/>
                </a:ext>
              </a:extLst>
            </p:cNvPr>
            <p:cNvSpPr/>
            <p:nvPr/>
          </p:nvSpPr>
          <p:spPr>
            <a:xfrm>
              <a:off x="819618" y="3498113"/>
              <a:ext cx="1501629" cy="968179"/>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26" name="Group 25">
            <a:extLst>
              <a:ext uri="{FF2B5EF4-FFF2-40B4-BE49-F238E27FC236}">
                <a16:creationId xmlns:a16="http://schemas.microsoft.com/office/drawing/2014/main" id="{75FA82A0-6881-446E-9A0A-4EFE3D131A2E}"/>
              </a:ext>
            </a:extLst>
          </p:cNvPr>
          <p:cNvGrpSpPr/>
          <p:nvPr/>
        </p:nvGrpSpPr>
        <p:grpSpPr>
          <a:xfrm>
            <a:off x="6711335" y="257316"/>
            <a:ext cx="5364081" cy="3533014"/>
            <a:chOff x="3809209" y="5760488"/>
            <a:chExt cx="1712459" cy="1127900"/>
          </a:xfrm>
        </p:grpSpPr>
        <p:pic>
          <p:nvPicPr>
            <p:cNvPr id="27" name="Picture 26">
              <a:extLst>
                <a:ext uri="{FF2B5EF4-FFF2-40B4-BE49-F238E27FC236}">
                  <a16:creationId xmlns:a16="http://schemas.microsoft.com/office/drawing/2014/main" id="{E4AB0993-2492-4DF6-AC5C-5D1126635D35}"/>
                </a:ext>
              </a:extLst>
            </p:cNvPr>
            <p:cNvPicPr>
              <a:picLocks noChangeAspect="1"/>
            </p:cNvPicPr>
            <p:nvPr/>
          </p:nvPicPr>
          <p:blipFill>
            <a:blip r:embed="rId5"/>
            <a:stretch>
              <a:fillRect/>
            </a:stretch>
          </p:blipFill>
          <p:spPr>
            <a:xfrm>
              <a:off x="3846322" y="5820644"/>
              <a:ext cx="1675346" cy="1067744"/>
            </a:xfrm>
            <a:prstGeom prst="rect">
              <a:avLst/>
            </a:prstGeom>
          </p:spPr>
        </p:pic>
        <p:sp>
          <p:nvSpPr>
            <p:cNvPr id="28" name="Rectangle 27">
              <a:extLst>
                <a:ext uri="{FF2B5EF4-FFF2-40B4-BE49-F238E27FC236}">
                  <a16:creationId xmlns:a16="http://schemas.microsoft.com/office/drawing/2014/main" id="{1846F2DE-252E-4A56-A9E5-9913CC8CB7AB}"/>
                </a:ext>
              </a:extLst>
            </p:cNvPr>
            <p:cNvSpPr/>
            <p:nvPr/>
          </p:nvSpPr>
          <p:spPr>
            <a:xfrm>
              <a:off x="3809209" y="5760488"/>
              <a:ext cx="1501629" cy="968179"/>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20" name="Group 19">
            <a:extLst>
              <a:ext uri="{FF2B5EF4-FFF2-40B4-BE49-F238E27FC236}">
                <a16:creationId xmlns:a16="http://schemas.microsoft.com/office/drawing/2014/main" id="{97AA776E-1A26-4C15-9D8A-2B543ABECA1A}"/>
              </a:ext>
            </a:extLst>
          </p:cNvPr>
          <p:cNvGrpSpPr/>
          <p:nvPr/>
        </p:nvGrpSpPr>
        <p:grpSpPr>
          <a:xfrm>
            <a:off x="6007011" y="3463258"/>
            <a:ext cx="6112419" cy="4442947"/>
            <a:chOff x="7404811" y="5427729"/>
            <a:chExt cx="1951362" cy="1418391"/>
          </a:xfrm>
        </p:grpSpPr>
        <p:pic>
          <p:nvPicPr>
            <p:cNvPr id="21" name="Picture 20">
              <a:extLst>
                <a:ext uri="{FF2B5EF4-FFF2-40B4-BE49-F238E27FC236}">
                  <a16:creationId xmlns:a16="http://schemas.microsoft.com/office/drawing/2014/main" id="{29D862AB-64D6-4ABF-BFF3-9171E15D8D6E}"/>
                </a:ext>
              </a:extLst>
            </p:cNvPr>
            <p:cNvPicPr>
              <a:picLocks noChangeAspect="1"/>
            </p:cNvPicPr>
            <p:nvPr/>
          </p:nvPicPr>
          <p:blipFill>
            <a:blip r:embed="rId6"/>
            <a:stretch>
              <a:fillRect/>
            </a:stretch>
          </p:blipFill>
          <p:spPr>
            <a:xfrm>
              <a:off x="7404811" y="5427729"/>
              <a:ext cx="1951362" cy="1418391"/>
            </a:xfrm>
            <a:prstGeom prst="rect">
              <a:avLst/>
            </a:prstGeom>
          </p:spPr>
        </p:pic>
        <p:sp>
          <p:nvSpPr>
            <p:cNvPr id="22" name="Rectangle 21">
              <a:extLst>
                <a:ext uri="{FF2B5EF4-FFF2-40B4-BE49-F238E27FC236}">
                  <a16:creationId xmlns:a16="http://schemas.microsoft.com/office/drawing/2014/main" id="{68181C7A-322C-4BBA-9786-C33C743AFCB5}"/>
                </a:ext>
              </a:extLst>
            </p:cNvPr>
            <p:cNvSpPr/>
            <p:nvPr/>
          </p:nvSpPr>
          <p:spPr>
            <a:xfrm>
              <a:off x="7629678" y="5439795"/>
              <a:ext cx="1501629" cy="968179"/>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23" name="Group 22">
            <a:extLst>
              <a:ext uri="{FF2B5EF4-FFF2-40B4-BE49-F238E27FC236}">
                <a16:creationId xmlns:a16="http://schemas.microsoft.com/office/drawing/2014/main" id="{31958F69-8EEB-46EF-A9A4-2F5A2D251DE6}"/>
              </a:ext>
            </a:extLst>
          </p:cNvPr>
          <p:cNvGrpSpPr/>
          <p:nvPr/>
        </p:nvGrpSpPr>
        <p:grpSpPr>
          <a:xfrm>
            <a:off x="1918305" y="1913640"/>
            <a:ext cx="4581072" cy="2953659"/>
            <a:chOff x="5193079" y="4397282"/>
            <a:chExt cx="1501629" cy="968179"/>
          </a:xfrm>
        </p:grpSpPr>
        <p:pic>
          <p:nvPicPr>
            <p:cNvPr id="24" name="Picture 23">
              <a:extLst>
                <a:ext uri="{FF2B5EF4-FFF2-40B4-BE49-F238E27FC236}">
                  <a16:creationId xmlns:a16="http://schemas.microsoft.com/office/drawing/2014/main" id="{C348F997-9E4F-40BC-9744-802500C56BE9}"/>
                </a:ext>
              </a:extLst>
            </p:cNvPr>
            <p:cNvPicPr>
              <a:picLocks noChangeAspect="1"/>
            </p:cNvPicPr>
            <p:nvPr/>
          </p:nvPicPr>
          <p:blipFill>
            <a:blip r:embed="rId7"/>
            <a:stretch>
              <a:fillRect/>
            </a:stretch>
          </p:blipFill>
          <p:spPr>
            <a:xfrm>
              <a:off x="5238936" y="4459367"/>
              <a:ext cx="1451016" cy="904134"/>
            </a:xfrm>
            <a:prstGeom prst="rect">
              <a:avLst/>
            </a:prstGeom>
          </p:spPr>
        </p:pic>
        <p:sp>
          <p:nvSpPr>
            <p:cNvPr id="25" name="Rectangle 24">
              <a:extLst>
                <a:ext uri="{FF2B5EF4-FFF2-40B4-BE49-F238E27FC236}">
                  <a16:creationId xmlns:a16="http://schemas.microsoft.com/office/drawing/2014/main" id="{A088AC57-5DCE-4325-B03A-A325461373B7}"/>
                </a:ext>
              </a:extLst>
            </p:cNvPr>
            <p:cNvSpPr/>
            <p:nvPr/>
          </p:nvSpPr>
          <p:spPr>
            <a:xfrm>
              <a:off x="5193079" y="4397282"/>
              <a:ext cx="1501629" cy="968179"/>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Tree>
    <p:extLst>
      <p:ext uri="{BB962C8B-B14F-4D97-AF65-F5344CB8AC3E}">
        <p14:creationId xmlns:p14="http://schemas.microsoft.com/office/powerpoint/2010/main" val="3571448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2587</TotalTime>
  <Words>1260</Words>
  <Application>Microsoft Macintosh PowerPoint</Application>
  <PresentationFormat>Widescreen</PresentationFormat>
  <Paragraphs>183</Paragraphs>
  <Slides>19</Slides>
  <Notes>17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vt:i4>
      </vt:variant>
    </vt:vector>
  </HeadingPairs>
  <TitlesOfParts>
    <vt:vector size="24" baseType="lpstr">
      <vt:lpstr>Arial</vt:lpstr>
      <vt:lpstr>Avenir Heavy</vt:lpstr>
      <vt:lpstr>Calibri</vt:lpstr>
      <vt:lpstr>Calibri Light</vt:lpstr>
      <vt:lpstr>Office Theme</vt:lpstr>
      <vt:lpstr>The bet-ter choice: exploring putative dopamine effects on cost-benefit decision making</vt:lpstr>
      <vt:lpstr>What does dopamine (DA) do?</vt:lpstr>
      <vt:lpstr>Striatal DA ramps as animals approach a reward</vt:lpstr>
      <vt:lpstr>Consequences of high striatal DA</vt:lpstr>
      <vt:lpstr>Do fluctuating levels of DA bias value perception?</vt:lpstr>
      <vt:lpstr>PowerPoint Presentation</vt:lpstr>
      <vt:lpstr>How to elicit DA ramp?</vt:lpstr>
      <vt:lpstr>PowerPoint Presentation</vt:lpstr>
      <vt:lpstr>PowerPoint Presentation</vt:lpstr>
      <vt:lpstr>Who’s completing the task?</vt:lpstr>
      <vt:lpstr>Mturk participants complete the task correctly</vt:lpstr>
      <vt:lpstr>PowerPoint Presentation</vt:lpstr>
      <vt:lpstr>Results are inconsistent across experiments</vt:lpstr>
      <vt:lpstr>Summary</vt:lpstr>
      <vt:lpstr>Deep Brain Stimulation (DBS) can be used to treat Parkinson’s disease</vt:lpstr>
      <vt:lpstr>STN DBS tends to increase impulsive choice and decrease RT</vt:lpstr>
      <vt:lpstr>Using eye blink rate to gauge network activity</vt:lpstr>
      <vt:lpstr>Probing cost-benefit behavior during STN DBS stimulation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Studying Dopamine: a Risky Proposal?</dc:title>
  <dc:creator>Microsoft Office User</dc:creator>
  <cp:lastModifiedBy>Microsoft Office User</cp:lastModifiedBy>
  <cp:revision>90</cp:revision>
  <dcterms:created xsi:type="dcterms:W3CDTF">2019-04-16T20:33:06Z</dcterms:created>
  <dcterms:modified xsi:type="dcterms:W3CDTF">2019-04-23T04:13:15Z</dcterms:modified>
</cp:coreProperties>
</file>